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665CB5-9871-4D58-AD8E-75C955618C70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DB3476-C8AE-45A5-A7DF-8E7D7FC8B2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665CB5-9871-4D58-AD8E-75C955618C70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DB3476-C8AE-45A5-A7DF-8E7D7FC8B2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665CB5-9871-4D58-AD8E-75C955618C70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DB3476-C8AE-45A5-A7DF-8E7D7FC8B2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665CB5-9871-4D58-AD8E-75C955618C70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DB3476-C8AE-45A5-A7DF-8E7D7FC8B2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665CB5-9871-4D58-AD8E-75C955618C70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DB3476-C8AE-45A5-A7DF-8E7D7FC8B2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665CB5-9871-4D58-AD8E-75C955618C70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DB3476-C8AE-45A5-A7DF-8E7D7FC8B2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665CB5-9871-4D58-AD8E-75C955618C70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DB3476-C8AE-45A5-A7DF-8E7D7FC8B2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665CB5-9871-4D58-AD8E-75C955618C70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DB3476-C8AE-45A5-A7DF-8E7D7FC8B2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665CB5-9871-4D58-AD8E-75C955618C70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DB3476-C8AE-45A5-A7DF-8E7D7FC8B2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665CB5-9871-4D58-AD8E-75C955618C70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DB3476-C8AE-45A5-A7DF-8E7D7FC8B2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665CB5-9871-4D58-AD8E-75C955618C70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DB3476-C8AE-45A5-A7DF-8E7D7FC8B2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9665CB5-9871-4D58-AD8E-75C955618C70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ADB3476-C8AE-45A5-A7DF-8E7D7FC8B27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nsportal.ru/sites/default/files/2014/10/30/informatsiya_vokrug_nas.pp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metodist.lbz.ru/authors/informatika/3/files/flash/5kl/gl1/1/1.sw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infourok.ru/" TargetMode="External"/><Relationship Id="rId2" Type="http://schemas.openxmlformats.org/officeDocument/2006/relationships/hyperlink" Target="http://videouroki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nterneturok.ru/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980728"/>
            <a:ext cx="8062912" cy="230425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Мастер-класс для учителей информатики «Учить учиться»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4293096"/>
            <a:ext cx="8062912" cy="720080"/>
          </a:xfrm>
        </p:spPr>
        <p:txBody>
          <a:bodyPr/>
          <a:lstStyle/>
          <a:p>
            <a:r>
              <a:rPr lang="ru-RU" dirty="0" smtClean="0"/>
              <a:t>«Педагогические приёмы формирования УУД на уроках информатики»</a:t>
            </a:r>
          </a:p>
          <a:p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5508104" y="5013176"/>
            <a:ext cx="3376464" cy="1600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124744"/>
            <a:ext cx="7772400" cy="1296144"/>
          </a:xfrm>
        </p:spPr>
        <p:txBody>
          <a:bodyPr>
            <a:normAutofit fontScale="90000"/>
          </a:bodyPr>
          <a:lstStyle/>
          <a:p>
            <a:r>
              <a:rPr lang="ru-RU" sz="2200" u="sng" dirty="0" smtClean="0"/>
              <a:t/>
            </a:r>
            <a:br>
              <a:rPr lang="ru-RU" sz="2200" u="sng" dirty="0" smtClean="0"/>
            </a:br>
            <a:r>
              <a:rPr lang="ru-RU" sz="2200" u="sng" dirty="0" smtClean="0"/>
              <a:t/>
            </a:r>
            <a:br>
              <a:rPr lang="ru-RU" sz="2200" u="sng" dirty="0" smtClean="0"/>
            </a:br>
            <a:r>
              <a:rPr lang="ru-RU" sz="3600" u="sng" dirty="0" smtClean="0">
                <a:solidFill>
                  <a:srgbClr val="FF0000"/>
                </a:solidFill>
              </a:rPr>
              <a:t>Подготовка учащихся к уроку</a:t>
            </a:r>
            <a:r>
              <a:rPr lang="ru-RU" sz="3600" dirty="0" smtClean="0">
                <a:solidFill>
                  <a:srgbClr val="FF0000"/>
                </a:solidFill>
              </a:rPr>
              <a:t/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На предыдущем уроке учащимся было дано задание.</a:t>
            </a:r>
            <a:br>
              <a:rPr lang="ru-RU" sz="3600" dirty="0" smtClean="0">
                <a:solidFill>
                  <a:srgbClr val="FF0000"/>
                </a:solidFill>
              </a:rPr>
            </a:b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424936" cy="4608512"/>
          </a:xfrm>
        </p:spPr>
        <p:txBody>
          <a:bodyPr>
            <a:normAutofit fontScale="92500" lnSpcReduction="10000"/>
          </a:bodyPr>
          <a:lstStyle/>
          <a:p>
            <a:pPr marL="578358" lvl="0" indent="-514350">
              <a:buAutoNum type="arabicPeriod"/>
            </a:pPr>
            <a:r>
              <a:rPr lang="ru-RU" dirty="0" smtClean="0"/>
              <a:t>Перейдите по ссылкам и ознакомьтесь с материалом.</a:t>
            </a:r>
          </a:p>
          <a:p>
            <a:pPr marL="578358" lvl="0" indent="-514350">
              <a:buNone/>
            </a:pPr>
            <a:r>
              <a:rPr lang="ru-RU" u="sng" dirty="0" smtClean="0">
                <a:hlinkClick r:id="rId2"/>
              </a:rPr>
              <a:t>http://nsportal.ru/sites/default/files/2014/10/30/informatsiya_vokrug_nas.ppt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2. Продолжите фразу:</a:t>
            </a:r>
          </a:p>
          <a:p>
            <a:pPr lvl="0">
              <a:buNone/>
            </a:pPr>
            <a:r>
              <a:rPr lang="ru-RU" i="1" dirty="0" smtClean="0"/>
              <a:t>Информация – это</a:t>
            </a:r>
            <a:r>
              <a:rPr lang="ru-RU" dirty="0" smtClean="0"/>
              <a:t> ………………………………………………………………………………………………………………. (это знания и сведения об окружающем нас мире, полученные из разных источников).</a:t>
            </a:r>
          </a:p>
          <a:p>
            <a:pPr>
              <a:buNone/>
            </a:pPr>
            <a:r>
              <a:rPr lang="ru-RU" dirty="0" smtClean="0"/>
              <a:t>3. </a:t>
            </a:r>
            <a:r>
              <a:rPr lang="ru-RU" i="1" dirty="0" smtClean="0"/>
              <a:t>Действия с информацией – это действия, связанные с…………………………………………………..</a:t>
            </a:r>
            <a:endParaRPr lang="ru-RU" dirty="0" smtClean="0"/>
          </a:p>
          <a:p>
            <a:pPr lvl="0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Урок начинаем с обсуждения выполненного задания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Задача текущего этапа урока </a:t>
            </a:r>
            <a:r>
              <a:rPr lang="ru-RU" dirty="0" smtClean="0"/>
              <a:t>– проверить степень осмысления учащимися материала.</a:t>
            </a:r>
          </a:p>
          <a:p>
            <a:r>
              <a:rPr lang="ru-RU" dirty="0" smtClean="0"/>
              <a:t>- Назовите виды информации по форме восприятия?</a:t>
            </a:r>
          </a:p>
          <a:p>
            <a:r>
              <a:rPr lang="ru-RU" dirty="0" smtClean="0"/>
              <a:t>- Приведите примеры. ( органы чувств человека)</a:t>
            </a:r>
          </a:p>
          <a:p>
            <a:r>
              <a:rPr lang="ru-RU" dirty="0" smtClean="0"/>
              <a:t>- Назовите виды информации по форме представления? Приведите примеры.</a:t>
            </a:r>
          </a:p>
          <a:p>
            <a:r>
              <a:rPr lang="ru-RU" dirty="0" smtClean="0"/>
              <a:t>(числовая, текстовая, графическая, звуковая, видеоинформация)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600" b="1" dirty="0" smtClean="0"/>
              <a:t>Для применения изученного </a:t>
            </a:r>
            <a:r>
              <a:rPr lang="ru-RU" sz="3600" dirty="0" smtClean="0"/>
              <a:t>материала даю учащимся выполнить задания в рабочей тетради: № 2, №3.</a:t>
            </a:r>
          </a:p>
          <a:p>
            <a:r>
              <a:rPr lang="ru-RU" sz="3600" dirty="0" smtClean="0"/>
              <a:t> К каждому следующему заданию происходит усложнение материала. </a:t>
            </a:r>
          </a:p>
          <a:p>
            <a:r>
              <a:rPr lang="ru-RU" sz="3600" dirty="0" smtClean="0"/>
              <a:t>И предлагаю выполнить </a:t>
            </a:r>
            <a:r>
              <a:rPr lang="ru-RU" sz="3600" b="1" dirty="0" smtClean="0"/>
              <a:t>творческие задания </a:t>
            </a:r>
            <a:r>
              <a:rPr lang="ru-RU" sz="3600" dirty="0" smtClean="0"/>
              <a:t>№4.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Задания ученики могут выполнять самостоятельно или в паре (формирование коммуникативных УУД, причем предлагаем право выбора)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Проверяем задания</a:t>
            </a:r>
            <a:r>
              <a:rPr lang="ru-RU" sz="3600" dirty="0" smtClean="0"/>
              <a:t>, и предлагаю детям  оценить  творчество друг друга (по 5-ти бальной шкале). </a:t>
            </a:r>
          </a:p>
          <a:p>
            <a:endParaRPr lang="ru-RU" sz="3600" dirty="0" smtClean="0"/>
          </a:p>
          <a:p>
            <a:r>
              <a:rPr lang="ru-RU" sz="3600" dirty="0" smtClean="0">
                <a:solidFill>
                  <a:srgbClr val="FF0000"/>
                </a:solidFill>
              </a:rPr>
              <a:t>Проверка </a:t>
            </a:r>
            <a:r>
              <a:rPr lang="ru-RU" sz="3600" dirty="0" smtClean="0"/>
              <a:t>может осуществляться по-разному (взаимопроверка, учителем, по эталону и т.д.)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Чтобы </a:t>
            </a:r>
            <a:r>
              <a:rPr lang="ru-RU" sz="3600" dirty="0" smtClean="0">
                <a:solidFill>
                  <a:srgbClr val="FF0000"/>
                </a:solidFill>
              </a:rPr>
              <a:t>проверить</a:t>
            </a:r>
            <a:r>
              <a:rPr lang="ru-RU" sz="3600" dirty="0" smtClean="0"/>
              <a:t>, на сколько учащиеся усвоили материал, </a:t>
            </a:r>
            <a:r>
              <a:rPr lang="ru-RU" sz="3600" dirty="0" smtClean="0">
                <a:solidFill>
                  <a:srgbClr val="FF0000"/>
                </a:solidFill>
              </a:rPr>
              <a:t>предлагаю контроль в виде теста</a:t>
            </a:r>
            <a:r>
              <a:rPr lang="ru-RU" sz="3600" dirty="0" smtClean="0"/>
              <a:t>, рассчитанного на 3 минуты (http://</a:t>
            </a:r>
            <a:r>
              <a:rPr lang="ru-RU" sz="3600" u="sng" dirty="0" smtClean="0">
                <a:hlinkClick r:id="rId2"/>
              </a:rPr>
              <a:t>metodist</a:t>
            </a:r>
            <a:r>
              <a:rPr lang="ru-RU" sz="3600" dirty="0" smtClean="0"/>
              <a:t>.lbz.ru).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49817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Рефлексия может осуществляться по-разному: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428545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С помощью устных ответов на вопросы учителя:</a:t>
            </a:r>
          </a:p>
          <a:p>
            <a:pPr lvl="0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- Как вы оцениваете свою работу на уроке?</a:t>
            </a:r>
          </a:p>
          <a:p>
            <a:pPr>
              <a:buNone/>
            </a:pPr>
            <a:r>
              <a:rPr lang="ru-RU" dirty="0" smtClean="0"/>
              <a:t>- Какие задания вам было выполнять легко и интересно? Почему?</a:t>
            </a:r>
          </a:p>
          <a:p>
            <a:pPr>
              <a:buFontTx/>
              <a:buChar char="-"/>
            </a:pPr>
            <a:r>
              <a:rPr lang="ru-RU" dirty="0" smtClean="0"/>
              <a:t>Какие задания вам не понятны, вы затруднялись в их выполнении в начале урока?</a:t>
            </a:r>
          </a:p>
          <a:p>
            <a:pPr>
              <a:buFontTx/>
              <a:buChar char="-"/>
            </a:pPr>
            <a:endParaRPr lang="ru-RU" dirty="0" smtClean="0"/>
          </a:p>
          <a:p>
            <a:r>
              <a:rPr lang="ru-RU" dirty="0" smtClean="0"/>
              <a:t>Например, в виде таблицы и т.д.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48680"/>
            <a:ext cx="7772400" cy="172819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Какие</a:t>
            </a:r>
            <a:r>
              <a:rPr lang="ru-RU" b="1" dirty="0" smtClean="0">
                <a:solidFill>
                  <a:srgbClr val="FF0000"/>
                </a:solidFill>
              </a:rPr>
              <a:t> УУД </a:t>
            </a:r>
            <a:r>
              <a:rPr lang="ru-RU" dirty="0" smtClean="0">
                <a:solidFill>
                  <a:srgbClr val="FF0000"/>
                </a:solidFill>
              </a:rPr>
              <a:t>формировались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на уроке и подготовке к нему?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916832"/>
            <a:ext cx="7772400" cy="4102968"/>
          </a:xfrm>
        </p:spPr>
        <p:txBody>
          <a:bodyPr>
            <a:normAutofit fontScale="92500"/>
          </a:bodyPr>
          <a:lstStyle/>
          <a:p>
            <a:r>
              <a:rPr lang="ru-RU" sz="3600" b="1" u="sng" dirty="0" smtClean="0">
                <a:solidFill>
                  <a:srgbClr val="FF0000"/>
                </a:solidFill>
              </a:rPr>
              <a:t>Личностные</a:t>
            </a:r>
            <a:r>
              <a:rPr lang="ru-RU" sz="3600" b="1" dirty="0" smtClean="0">
                <a:solidFill>
                  <a:srgbClr val="FF0000"/>
                </a:solidFill>
              </a:rPr>
              <a:t>: </a:t>
            </a:r>
          </a:p>
          <a:p>
            <a:pPr>
              <a:buNone/>
            </a:pPr>
            <a:r>
              <a:rPr lang="ru-RU" sz="3600" dirty="0" smtClean="0"/>
              <a:t>- Условия для получения знаний и навыков, условия для творчества и самореализации, освоение новых видов самостоятельной  деятельности.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14400" y="548680"/>
            <a:ext cx="7772400" cy="165618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Какие</a:t>
            </a:r>
            <a:r>
              <a:rPr lang="ru-RU" b="1" dirty="0" smtClean="0">
                <a:solidFill>
                  <a:srgbClr val="FF0000"/>
                </a:solidFill>
              </a:rPr>
              <a:t> УУД </a:t>
            </a:r>
            <a:r>
              <a:rPr lang="ru-RU" dirty="0" smtClean="0">
                <a:solidFill>
                  <a:srgbClr val="FF0000"/>
                </a:solidFill>
              </a:rPr>
              <a:t>формировались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на уроке и подготовке к нему?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988840"/>
            <a:ext cx="7772400" cy="4030960"/>
          </a:xfrm>
        </p:spPr>
        <p:txBody>
          <a:bodyPr>
            <a:normAutofit fontScale="92500"/>
          </a:bodyPr>
          <a:lstStyle/>
          <a:p>
            <a:r>
              <a:rPr lang="ru-RU" sz="3600" b="1" u="sng" dirty="0" smtClean="0">
                <a:solidFill>
                  <a:srgbClr val="FF0000"/>
                </a:solidFill>
              </a:rPr>
              <a:t>Регулятивные</a:t>
            </a:r>
            <a:r>
              <a:rPr lang="ru-RU" sz="3600" b="1" dirty="0" smtClean="0">
                <a:solidFill>
                  <a:srgbClr val="FF0000"/>
                </a:solidFill>
              </a:rPr>
              <a:t>: </a:t>
            </a:r>
          </a:p>
          <a:p>
            <a:pPr>
              <a:buNone/>
            </a:pPr>
            <a:r>
              <a:rPr lang="ru-RU" sz="3600" dirty="0" smtClean="0"/>
              <a:t>- Умение ставить личные цели и определять учебные цели </a:t>
            </a:r>
          </a:p>
          <a:p>
            <a:pPr>
              <a:buNone/>
            </a:pPr>
            <a:r>
              <a:rPr lang="ru-RU" sz="3600" dirty="0" smtClean="0"/>
              <a:t>- Умение принимать решение</a:t>
            </a:r>
          </a:p>
          <a:p>
            <a:pPr>
              <a:buNone/>
            </a:pPr>
            <a:r>
              <a:rPr lang="ru-RU" sz="3600" dirty="0" smtClean="0"/>
              <a:t>- Осуществление индивидуальной образовательной деятельности</a:t>
            </a:r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78621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Какие</a:t>
            </a:r>
            <a:r>
              <a:rPr lang="ru-RU" b="1" dirty="0" smtClean="0">
                <a:solidFill>
                  <a:srgbClr val="FF0000"/>
                </a:solidFill>
              </a:rPr>
              <a:t> УУД </a:t>
            </a:r>
            <a:r>
              <a:rPr lang="ru-RU" dirty="0" smtClean="0">
                <a:solidFill>
                  <a:srgbClr val="FF0000"/>
                </a:solidFill>
              </a:rPr>
              <a:t>формировались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на уроке и подготовке к нему?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132856"/>
            <a:ext cx="7772400" cy="3886944"/>
          </a:xfrm>
        </p:spPr>
        <p:txBody>
          <a:bodyPr>
            <a:normAutofit fontScale="92500"/>
          </a:bodyPr>
          <a:lstStyle/>
          <a:p>
            <a:r>
              <a:rPr lang="ru-RU" sz="3600" b="1" u="sng" dirty="0" smtClean="0">
                <a:solidFill>
                  <a:srgbClr val="FF0000"/>
                </a:solidFill>
              </a:rPr>
              <a:t>Познавательные:</a:t>
            </a:r>
            <a:endParaRPr lang="ru-RU" sz="36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3600" dirty="0" smtClean="0"/>
              <a:t>- Поиск информации, фиксация (запись), структурирование, представление  информации</a:t>
            </a:r>
          </a:p>
          <a:p>
            <a:pPr>
              <a:buNone/>
            </a:pPr>
            <a:r>
              <a:rPr lang="ru-RU" sz="3600" dirty="0" smtClean="0"/>
              <a:t>- Создание целостной картины мира на основании собственного опыта.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Цель мастер- класса: </a:t>
            </a:r>
            <a:r>
              <a:rPr lang="ru-RU" sz="4000" dirty="0" smtClean="0"/>
              <a:t>познакомить коллег с моделью смешанного обучения </a:t>
            </a:r>
            <a:r>
              <a:rPr lang="ru-RU" sz="4000" b="1" i="1" dirty="0" smtClean="0"/>
              <a:t>«перевёрнутый класс» </a:t>
            </a:r>
            <a:r>
              <a:rPr lang="ru-RU" sz="4000" dirty="0" smtClean="0"/>
              <a:t> и возможностью её применения при обучении информатики.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200223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Какие</a:t>
            </a:r>
            <a:r>
              <a:rPr lang="ru-RU" b="1" dirty="0" smtClean="0">
                <a:solidFill>
                  <a:srgbClr val="FF0000"/>
                </a:solidFill>
              </a:rPr>
              <a:t> УУД </a:t>
            </a:r>
            <a:r>
              <a:rPr lang="ru-RU" dirty="0" smtClean="0">
                <a:solidFill>
                  <a:srgbClr val="FF0000"/>
                </a:solidFill>
              </a:rPr>
              <a:t>формировались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на уроке и подготовке к нему?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204864"/>
            <a:ext cx="7772400" cy="3814936"/>
          </a:xfrm>
        </p:spPr>
        <p:txBody>
          <a:bodyPr/>
          <a:lstStyle/>
          <a:p>
            <a:r>
              <a:rPr lang="ru-RU" sz="3600" b="1" u="sng" dirty="0" smtClean="0">
                <a:solidFill>
                  <a:srgbClr val="FF0000"/>
                </a:solidFill>
              </a:rPr>
              <a:t>Коммуникативные:</a:t>
            </a:r>
            <a:endParaRPr lang="ru-RU" sz="36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3600" dirty="0" smtClean="0"/>
              <a:t>- Умение выражать свои мысли</a:t>
            </a:r>
          </a:p>
          <a:p>
            <a:pPr>
              <a:buNone/>
            </a:pPr>
            <a:r>
              <a:rPr lang="ru-RU" sz="3600" dirty="0" smtClean="0"/>
              <a:t>- Общение в цифровой среде</a:t>
            </a:r>
          </a:p>
          <a:p>
            <a:pPr>
              <a:buNone/>
            </a:pPr>
            <a:r>
              <a:rPr lang="ru-RU" sz="3600" dirty="0" smtClean="0"/>
              <a:t>- Умение работать в паре.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844824"/>
            <a:ext cx="7772400" cy="417497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Учиться по данной модели должны быть готовы и ученики. Поэтому </a:t>
            </a:r>
            <a:r>
              <a:rPr lang="ru-RU" sz="3600" dirty="0" smtClean="0">
                <a:solidFill>
                  <a:srgbClr val="FF0000"/>
                </a:solidFill>
              </a:rPr>
              <a:t>переход</a:t>
            </a:r>
            <a:r>
              <a:rPr lang="ru-RU" sz="3600" dirty="0" smtClean="0"/>
              <a:t> должен быть </a:t>
            </a:r>
            <a:r>
              <a:rPr lang="ru-RU" sz="3600" dirty="0" smtClean="0">
                <a:solidFill>
                  <a:srgbClr val="FF0000"/>
                </a:solidFill>
              </a:rPr>
              <a:t>постепенный. 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600" b="1" dirty="0" smtClean="0"/>
              <a:t>Начинать с 5-6 класса не более 10%</a:t>
            </a:r>
            <a:r>
              <a:rPr lang="ru-RU" sz="3600" dirty="0" smtClean="0"/>
              <a:t> уроков по тем </a:t>
            </a:r>
            <a:r>
              <a:rPr lang="ru-RU" sz="3600" b="1" dirty="0" smtClean="0"/>
              <a:t>темам, которые будут доступны ученикам для самостоятельного изучения, где у них есть какие-то знания или они имеют жизненный опыт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836712"/>
            <a:ext cx="7772400" cy="5183088"/>
          </a:xfrm>
        </p:spPr>
        <p:txBody>
          <a:bodyPr>
            <a:normAutofit fontScale="92500" lnSpcReduction="1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Задание на дом не должно ограничиваться только просмотром ресурсов,</a:t>
            </a:r>
            <a:r>
              <a:rPr lang="ru-RU" sz="3600" dirty="0" smtClean="0"/>
              <a:t> обязательно нужно давать задание на осмысление просмотренного материала: </a:t>
            </a:r>
            <a:r>
              <a:rPr lang="ru-RU" sz="3600" i="1" dirty="0" smtClean="0"/>
              <a:t>составить конспект, подготовить вопросы для обсуждения в классе, найти ответы на вопросы учителя, выполнить задание и т. д.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132856"/>
            <a:ext cx="7772400" cy="388694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Учебная работа дома должна подразумевать </a:t>
            </a:r>
            <a:r>
              <a:rPr lang="ru-RU" sz="3600" dirty="0" smtClean="0">
                <a:solidFill>
                  <a:srgbClr val="FF0000"/>
                </a:solidFill>
              </a:rPr>
              <a:t>анализ и  синтез учебного материала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642194"/>
          </a:xfrm>
        </p:spPr>
        <p:txBody>
          <a:bodyPr>
            <a:normAutofit fontScale="90000"/>
          </a:bodyPr>
          <a:lstStyle/>
          <a:p>
            <a:r>
              <a:rPr lang="ru-RU" u="sng" dirty="0" smtClean="0">
                <a:solidFill>
                  <a:srgbClr val="FF0000"/>
                </a:solidFill>
              </a:rPr>
              <a:t>Какие ресурсы может использовать учитель при подготовке урока?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484784"/>
            <a:ext cx="7772400" cy="4968552"/>
          </a:xfrm>
        </p:spPr>
        <p:txBody>
          <a:bodyPr>
            <a:noAutofit/>
          </a:bodyPr>
          <a:lstStyle/>
          <a:p>
            <a:pPr lvl="0"/>
            <a:r>
              <a:rPr lang="ru-RU" sz="3200" dirty="0" smtClean="0"/>
              <a:t>Свои собственные записи </a:t>
            </a:r>
            <a:r>
              <a:rPr lang="ru-RU" sz="3200" dirty="0" err="1" smtClean="0"/>
              <a:t>видеоуроков</a:t>
            </a:r>
            <a:r>
              <a:rPr lang="ru-RU" sz="3200" dirty="0" smtClean="0"/>
              <a:t>, презентаций.</a:t>
            </a:r>
          </a:p>
          <a:p>
            <a:r>
              <a:rPr lang="ru-RU" sz="3200" dirty="0" smtClean="0"/>
              <a:t>Использовать готовые (например на сайтах </a:t>
            </a:r>
            <a:r>
              <a:rPr lang="ru-RU" sz="3200" u="sng" dirty="0" smtClean="0">
                <a:hlinkClick r:id="rId2"/>
              </a:rPr>
              <a:t>http://videouroki.net</a:t>
            </a:r>
            <a:r>
              <a:rPr lang="ru-RU" sz="3200" dirty="0" smtClean="0"/>
              <a:t>,  </a:t>
            </a:r>
            <a:r>
              <a:rPr lang="ru-RU" sz="3200" u="sng" dirty="0" smtClean="0">
                <a:hlinkClick r:id="rId3"/>
              </a:rPr>
              <a:t>http://infourok.ru/</a:t>
            </a:r>
            <a:r>
              <a:rPr lang="ru-RU" sz="3200" dirty="0" smtClean="0"/>
              <a:t>,  </a:t>
            </a:r>
            <a:r>
              <a:rPr lang="ru-RU" sz="3200" u="sng" dirty="0" smtClean="0">
                <a:hlinkClick r:id="rId4"/>
              </a:rPr>
              <a:t>http://interneturok.ru</a:t>
            </a:r>
            <a:r>
              <a:rPr lang="ru-RU" sz="3200" dirty="0" smtClean="0"/>
              <a:t>), видеосюжеты, документальные фильмы и т. д. Все это при желании можно найти в Интернете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714202"/>
          </a:xfrm>
        </p:spPr>
        <p:txBody>
          <a:bodyPr>
            <a:normAutofit fontScale="90000"/>
          </a:bodyPr>
          <a:lstStyle/>
          <a:p>
            <a:r>
              <a:rPr lang="ru-RU" u="sng" dirty="0" smtClean="0">
                <a:solidFill>
                  <a:srgbClr val="FF0000"/>
                </a:solidFill>
              </a:rPr>
              <a:t>Проблемы и сложности, которые возникают или могут возникнуть.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sz="3200" dirty="0" smtClean="0"/>
              <a:t>На первых этапах порядка 10% учащихся добросовестно отнесутся к вдумчивому выполнению задания (и это хорошо). Поэтому учителю необходимо придумать какой-то мощный стимул, чтобы ребёнок добравшись до компьютера не увлекся игрой или общением в сети, а просмотром учебного материала.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642194"/>
          </a:xfrm>
        </p:spPr>
        <p:txBody>
          <a:bodyPr>
            <a:normAutofit fontScale="90000"/>
          </a:bodyPr>
          <a:lstStyle/>
          <a:p>
            <a:r>
              <a:rPr lang="ru-RU" u="sng" dirty="0" smtClean="0">
                <a:solidFill>
                  <a:srgbClr val="FF0000"/>
                </a:solidFill>
              </a:rPr>
              <a:t>Проблемы и сложности, которые возникают или могут возникнуть.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sz="3600" dirty="0" smtClean="0"/>
              <a:t>Могут возникнуть технические сложности (отсутствие доступа в интернет дома) особенно в сельской местности. </a:t>
            </a:r>
          </a:p>
          <a:p>
            <a:pPr lvl="0">
              <a:buNone/>
            </a:pPr>
            <a:r>
              <a:rPr lang="ru-RU" sz="3600" dirty="0" smtClean="0"/>
              <a:t>       В этом случае учитель должен организовать просмотр в школе или сбросить информацию на накопители.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2074242"/>
          </a:xfrm>
        </p:spPr>
        <p:txBody>
          <a:bodyPr>
            <a:normAutofit fontScale="90000"/>
          </a:bodyPr>
          <a:lstStyle/>
          <a:p>
            <a:r>
              <a:rPr lang="ru-RU" u="sng" dirty="0" smtClean="0">
                <a:solidFill>
                  <a:srgbClr val="FF0000"/>
                </a:solidFill>
              </a:rPr>
              <a:t>Проблемы и сложности, которые возникают или могут возникнуть.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564904"/>
            <a:ext cx="7772400" cy="345489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Учителю потребуется в 2 раза больше времени для подготовки урока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204864"/>
            <a:ext cx="7772400" cy="3814936"/>
          </a:xfrm>
        </p:spPr>
        <p:txBody>
          <a:bodyPr/>
          <a:lstStyle/>
          <a:p>
            <a:r>
              <a:rPr lang="ru-RU" sz="3600" dirty="0" smtClean="0"/>
              <a:t>Теперь Вашему вниманию предлагаю сконструировать часть урока по шаблону (приложение).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900" b="1" dirty="0" smtClean="0">
                <a:solidFill>
                  <a:srgbClr val="FF0000"/>
                </a:solidFill>
              </a:rPr>
              <a:t>Задачи мастер-класса: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 Обобщение опыта работы учителя информатики. </a:t>
            </a:r>
            <a:endParaRPr lang="en-US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Передача учителем своего опыта путем прямого и комментированного показа последовательности действий, методов, приемов и форм педагогической деятельности.</a:t>
            </a:r>
            <a:endParaRPr lang="en-US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Совместная отработка методических подходов учителя и приемов решения поставленной в программе мастер-класс проблемы.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600" i="1" dirty="0" smtClean="0">
                <a:solidFill>
                  <a:srgbClr val="FF0000"/>
                </a:solidFill>
              </a:rPr>
              <a:t>Умение учиться (формирование универсальных учебных действий) </a:t>
            </a:r>
            <a:r>
              <a:rPr lang="ru-RU" sz="3600" dirty="0" smtClean="0"/>
              <a:t>определено Федеральным государственным образовательным стандартом (ФГОС) второго поколения как одна из важнейших задач образования.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600" dirty="0" smtClean="0"/>
              <a:t>Новые  запросы определяют следующие </a:t>
            </a:r>
            <a:r>
              <a:rPr lang="ru-RU" sz="3600" b="1" dirty="0" smtClean="0">
                <a:solidFill>
                  <a:srgbClr val="FF0000"/>
                </a:solidFill>
              </a:rPr>
              <a:t>цели образования: </a:t>
            </a:r>
            <a:r>
              <a:rPr lang="ru-RU" sz="3600" dirty="0" smtClean="0"/>
              <a:t>общекультурное, личностное и познавательное развитие учащихся, решение </a:t>
            </a:r>
            <a:r>
              <a:rPr lang="ru-RU" sz="3600" dirty="0" smtClean="0">
                <a:solidFill>
                  <a:srgbClr val="FF0000"/>
                </a:solidFill>
              </a:rPr>
              <a:t>ключевой педагогической задачи «научить учиться».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u="sng" dirty="0" smtClean="0">
                <a:solidFill>
                  <a:srgbClr val="FF0000"/>
                </a:solidFill>
              </a:rPr>
              <a:t>Под «смешанным обучением» понимают 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smtClean="0"/>
              <a:t>традиционную классно-урочную систему и обучение с использованием дистанционных форм.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i="1" u="sng" dirty="0" smtClean="0"/>
              <a:t>Знакомство с новой темой дети должны сделать дома</a:t>
            </a:r>
            <a:r>
              <a:rPr lang="ru-RU" sz="3600" dirty="0" smtClean="0"/>
              <a:t>, а в классе совместно с учителем и одноклассниками её изучить и исследовать, выяснить вопросы, на которые не смогли ответить самостоятельно.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при построении обучения по модели </a:t>
            </a:r>
            <a:r>
              <a:rPr lang="ru-RU" sz="3600" dirty="0" smtClean="0">
                <a:solidFill>
                  <a:srgbClr val="FF0000"/>
                </a:solidFill>
              </a:rPr>
              <a:t>«перевёрнутый класс» учитель</a:t>
            </a:r>
            <a:r>
              <a:rPr lang="ru-RU" sz="3600" dirty="0" smtClean="0"/>
              <a:t> становится </a:t>
            </a:r>
            <a:r>
              <a:rPr lang="ru-RU" sz="3600" dirty="0" smtClean="0">
                <a:solidFill>
                  <a:srgbClr val="FF0000"/>
                </a:solidFill>
              </a:rPr>
              <a:t>не источником знаний,</a:t>
            </a:r>
            <a:r>
              <a:rPr lang="ru-RU" sz="3600" dirty="0" smtClean="0"/>
              <a:t> а </a:t>
            </a:r>
            <a:r>
              <a:rPr lang="ru-RU" sz="3600" dirty="0" smtClean="0">
                <a:solidFill>
                  <a:srgbClr val="FF0000"/>
                </a:solidFill>
              </a:rPr>
              <a:t>консультантом и организатором </a:t>
            </a:r>
            <a:r>
              <a:rPr lang="ru-RU" sz="3600" dirty="0" smtClean="0"/>
              <a:t>учебной деятельности.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1080120"/>
          </a:xfrm>
        </p:spPr>
        <p:txBody>
          <a:bodyPr>
            <a:noAutofit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i="1" dirty="0" smtClean="0"/>
              <a:t> </a:t>
            </a:r>
            <a:r>
              <a:rPr lang="ru-RU" sz="2400" b="1" i="1" dirty="0" smtClean="0">
                <a:solidFill>
                  <a:srgbClr val="FF0000"/>
                </a:solidFill>
              </a:rPr>
              <a:t>Фрагмент учебного занятия в 5 классе по теме «Информация вокруг нас» (УМК Л. Л. </a:t>
            </a:r>
            <a:r>
              <a:rPr lang="ru-RU" sz="2400" b="1" i="1" dirty="0" err="1" smtClean="0">
                <a:solidFill>
                  <a:srgbClr val="FF0000"/>
                </a:solidFill>
              </a:rPr>
              <a:t>Босовой</a:t>
            </a:r>
            <a:r>
              <a:rPr lang="ru-RU" sz="2400" b="1" i="1" dirty="0" smtClean="0">
                <a:solidFill>
                  <a:srgbClr val="FF0000"/>
                </a:solidFill>
              </a:rPr>
              <a:t>)</a:t>
            </a:r>
            <a:endParaRPr lang="ru-RU" sz="2400" dirty="0">
              <a:solidFill>
                <a:srgbClr val="FF00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827584" y="2060847"/>
          <a:ext cx="7772400" cy="4541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1472720">
                <a:tc>
                  <a:txBody>
                    <a:bodyPr/>
                    <a:lstStyle/>
                    <a:p>
                      <a:r>
                        <a:rPr kumimoji="0"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Активность на уроке,</a:t>
                      </a:r>
                    </a:p>
                    <a:p>
                      <a:r>
                        <a:rPr kumimoji="0"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правильность ответов.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Оценка по шкале</a:t>
                      </a:r>
                    </a:p>
                    <a:p>
                      <a:r>
                        <a:rPr kumimoji="0"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от 0 до 5 баллов</a:t>
                      </a:r>
                      <a:endParaRPr lang="ru-RU" sz="2400" dirty="0"/>
                    </a:p>
                  </a:txBody>
                  <a:tcPr/>
                </a:tc>
              </a:tr>
              <a:tr h="853243">
                <a:tc>
                  <a:txBody>
                    <a:bodyPr/>
                    <a:lstStyle/>
                    <a:p>
                      <a:r>
                        <a:rPr kumimoji="0" lang="ru-RU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Творческое задание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53243">
                <a:tc>
                  <a:txBody>
                    <a:bodyPr/>
                    <a:lstStyle/>
                    <a:p>
                      <a:r>
                        <a:rPr kumimoji="0" lang="ru-RU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Тест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53243">
                <a:tc>
                  <a:txBody>
                    <a:bodyPr/>
                    <a:lstStyle/>
                    <a:p>
                      <a:r>
                        <a:rPr kumimoji="0" lang="ru-RU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Итоговая отметка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50</TotalTime>
  <Words>884</Words>
  <Application>Microsoft Office PowerPoint</Application>
  <PresentationFormat>Экран (4:3)</PresentationFormat>
  <Paragraphs>82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Аспект</vt:lpstr>
      <vt:lpstr> Мастер-класс для учителей информатики «Учить учиться» </vt:lpstr>
      <vt:lpstr>Слайд 2</vt:lpstr>
      <vt:lpstr>Задачи мастер-класса: </vt:lpstr>
      <vt:lpstr>Слайд 4</vt:lpstr>
      <vt:lpstr>Слайд 5</vt:lpstr>
      <vt:lpstr>Слайд 6</vt:lpstr>
      <vt:lpstr>Слайд 7</vt:lpstr>
      <vt:lpstr>Слайд 8</vt:lpstr>
      <vt:lpstr>  Фрагмент учебного занятия в 5 классе по теме «Информация вокруг нас» (УМК Л. Л. Босовой)</vt:lpstr>
      <vt:lpstr>  Подготовка учащихся к уроку На предыдущем уроке учащимся было дано задание. </vt:lpstr>
      <vt:lpstr>Урок начинаем с обсуждения выполненного задания</vt:lpstr>
      <vt:lpstr>Слайд 12</vt:lpstr>
      <vt:lpstr>Слайд 13</vt:lpstr>
      <vt:lpstr>Слайд 14</vt:lpstr>
      <vt:lpstr>Слайд 15</vt:lpstr>
      <vt:lpstr>Рефлексия может осуществляться по-разному: </vt:lpstr>
      <vt:lpstr>Какие УУД формировались на уроке и подготовке к нему? </vt:lpstr>
      <vt:lpstr>Какие УУД формировались на уроке и подготовке к нему? </vt:lpstr>
      <vt:lpstr>Какие УУД формировались на уроке и подготовке к нему? </vt:lpstr>
      <vt:lpstr>Какие УУД формировались на уроке и подготовке к нему? </vt:lpstr>
      <vt:lpstr>Слайд 21</vt:lpstr>
      <vt:lpstr>Слайд 22</vt:lpstr>
      <vt:lpstr>Слайд 23</vt:lpstr>
      <vt:lpstr>Слайд 24</vt:lpstr>
      <vt:lpstr>Какие ресурсы может использовать учитель при подготовке урока? </vt:lpstr>
      <vt:lpstr>Проблемы и сложности, которые возникают или могут возникнуть. </vt:lpstr>
      <vt:lpstr>Проблемы и сложности, которые возникают или могут возникнуть. </vt:lpstr>
      <vt:lpstr>Проблемы и сложности, которые возникают или могут возникнуть. </vt:lpstr>
      <vt:lpstr>Слайд 29</vt:lpstr>
    </vt:vector>
  </TitlesOfParts>
  <Company>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Мастер-класс для учителей информатики «Учить учиться»</dc:title>
  <dc:creator>RePack by SPecialiST</dc:creator>
  <cp:lastModifiedBy>Пользователь</cp:lastModifiedBy>
  <cp:revision>7</cp:revision>
  <dcterms:created xsi:type="dcterms:W3CDTF">2016-12-20T16:07:54Z</dcterms:created>
  <dcterms:modified xsi:type="dcterms:W3CDTF">2021-03-21T06:52:31Z</dcterms:modified>
</cp:coreProperties>
</file>