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87" r:id="rId3"/>
    <p:sldId id="256" r:id="rId4"/>
    <p:sldId id="298" r:id="rId5"/>
    <p:sldId id="299" r:id="rId6"/>
    <p:sldId id="267" r:id="rId7"/>
    <p:sldId id="300" r:id="rId8"/>
    <p:sldId id="301" r:id="rId9"/>
    <p:sldId id="271" r:id="rId10"/>
    <p:sldId id="302" r:id="rId11"/>
    <p:sldId id="303" r:id="rId12"/>
    <p:sldId id="307" r:id="rId13"/>
    <p:sldId id="308" r:id="rId14"/>
    <p:sldId id="309" r:id="rId15"/>
    <p:sldId id="296" r:id="rId16"/>
    <p:sldId id="310" r:id="rId17"/>
    <p:sldId id="311" r:id="rId18"/>
    <p:sldId id="313" r:id="rId19"/>
    <p:sldId id="312" r:id="rId20"/>
    <p:sldId id="314" r:id="rId21"/>
    <p:sldId id="315" r:id="rId22"/>
    <p:sldId id="297" r:id="rId23"/>
    <p:sldId id="258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srgbClr val="FF0000"/>
    </p:penClr>
  </p:showPr>
  <p:clrMru>
    <a:srgbClr val="0000FF"/>
    <a:srgbClr val="FF9999"/>
    <a:srgbClr val="FFFF99"/>
    <a:srgbClr val="FFCC66"/>
    <a:srgbClr val="AFFFFF"/>
    <a:srgbClr val="018A91"/>
    <a:srgbClr val="01AFB8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FD0F851-EC5A-4D38-B0AD-8093EC10F338}" styleName="Светлый стиль 1 -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656" y="-2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ver dir="l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ver dir="l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ver dir="l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ver dir="l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ver dir="l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ver dir="l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01.04.2021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ver dir="l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01.04.2021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ver dir="l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ver dir="l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ver dir="l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ver dir="l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01.04.2021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cover dir="lu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slide" Target="slide12.xml"/><Relationship Id="rId3" Type="http://schemas.openxmlformats.org/officeDocument/2006/relationships/slide" Target="slide10.xml"/><Relationship Id="rId7" Type="http://schemas.openxmlformats.org/officeDocument/2006/relationships/slide" Target="slide15.xml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6.xml"/><Relationship Id="rId5" Type="http://schemas.openxmlformats.org/officeDocument/2006/relationships/slide" Target="slide6.xml"/><Relationship Id="rId4" Type="http://schemas.openxmlformats.org/officeDocument/2006/relationships/slide" Target="slide9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slide" Target="slide12.xml"/><Relationship Id="rId3" Type="http://schemas.openxmlformats.org/officeDocument/2006/relationships/slide" Target="slide10.xml"/><Relationship Id="rId7" Type="http://schemas.openxmlformats.org/officeDocument/2006/relationships/slide" Target="slide15.xml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6.xml"/><Relationship Id="rId5" Type="http://schemas.openxmlformats.org/officeDocument/2006/relationships/slide" Target="slide6.xml"/><Relationship Id="rId4" Type="http://schemas.openxmlformats.org/officeDocument/2006/relationships/slide" Target="slide9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slide" Target="slide12.xml"/><Relationship Id="rId3" Type="http://schemas.openxmlformats.org/officeDocument/2006/relationships/slide" Target="slide10.xml"/><Relationship Id="rId7" Type="http://schemas.openxmlformats.org/officeDocument/2006/relationships/slide" Target="slide15.xml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6.xml"/><Relationship Id="rId5" Type="http://schemas.openxmlformats.org/officeDocument/2006/relationships/slide" Target="slide6.xml"/><Relationship Id="rId4" Type="http://schemas.openxmlformats.org/officeDocument/2006/relationships/slide" Target="slide9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slide" Target="slide12.xml"/><Relationship Id="rId3" Type="http://schemas.openxmlformats.org/officeDocument/2006/relationships/slide" Target="slide10.xml"/><Relationship Id="rId7" Type="http://schemas.openxmlformats.org/officeDocument/2006/relationships/slide" Target="slide15.xml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6.xml"/><Relationship Id="rId5" Type="http://schemas.openxmlformats.org/officeDocument/2006/relationships/slide" Target="slide6.xml"/><Relationship Id="rId4" Type="http://schemas.openxmlformats.org/officeDocument/2006/relationships/slide" Target="slide9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slide" Target="slide12.xml"/><Relationship Id="rId3" Type="http://schemas.openxmlformats.org/officeDocument/2006/relationships/slide" Target="slide10.xml"/><Relationship Id="rId7" Type="http://schemas.openxmlformats.org/officeDocument/2006/relationships/slide" Target="slide15.xml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6.xml"/><Relationship Id="rId5" Type="http://schemas.openxmlformats.org/officeDocument/2006/relationships/slide" Target="slide6.xml"/><Relationship Id="rId4" Type="http://schemas.openxmlformats.org/officeDocument/2006/relationships/slide" Target="slide9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slide" Target="slide12.xml"/><Relationship Id="rId3" Type="http://schemas.openxmlformats.org/officeDocument/2006/relationships/slide" Target="slide10.xml"/><Relationship Id="rId7" Type="http://schemas.openxmlformats.org/officeDocument/2006/relationships/slide" Target="slide15.xml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6.xml"/><Relationship Id="rId5" Type="http://schemas.openxmlformats.org/officeDocument/2006/relationships/slide" Target="slide6.xml"/><Relationship Id="rId4" Type="http://schemas.openxmlformats.org/officeDocument/2006/relationships/slide" Target="slide9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slide" Target="slide12.xml"/><Relationship Id="rId3" Type="http://schemas.openxmlformats.org/officeDocument/2006/relationships/slide" Target="slide10.xml"/><Relationship Id="rId7" Type="http://schemas.openxmlformats.org/officeDocument/2006/relationships/slide" Target="slide15.xml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6.xml"/><Relationship Id="rId5" Type="http://schemas.openxmlformats.org/officeDocument/2006/relationships/slide" Target="slide6.xml"/><Relationship Id="rId4" Type="http://schemas.openxmlformats.org/officeDocument/2006/relationships/slide" Target="slide9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slide" Target="slide12.xml"/><Relationship Id="rId3" Type="http://schemas.openxmlformats.org/officeDocument/2006/relationships/slide" Target="slide10.xml"/><Relationship Id="rId7" Type="http://schemas.openxmlformats.org/officeDocument/2006/relationships/slide" Target="slide15.xml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6.xml"/><Relationship Id="rId5" Type="http://schemas.openxmlformats.org/officeDocument/2006/relationships/slide" Target="slide6.xml"/><Relationship Id="rId4" Type="http://schemas.openxmlformats.org/officeDocument/2006/relationships/slide" Target="slide9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slide" Target="slide12.xml"/><Relationship Id="rId3" Type="http://schemas.openxmlformats.org/officeDocument/2006/relationships/slide" Target="slide10.xml"/><Relationship Id="rId7" Type="http://schemas.openxmlformats.org/officeDocument/2006/relationships/slide" Target="slide15.xml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6.xml"/><Relationship Id="rId5" Type="http://schemas.openxmlformats.org/officeDocument/2006/relationships/slide" Target="slide6.xml"/><Relationship Id="rId4" Type="http://schemas.openxmlformats.org/officeDocument/2006/relationships/slide" Target="slide9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slide" Target="slide12.xml"/><Relationship Id="rId3" Type="http://schemas.openxmlformats.org/officeDocument/2006/relationships/slide" Target="slide10.xml"/><Relationship Id="rId7" Type="http://schemas.openxmlformats.org/officeDocument/2006/relationships/slide" Target="slide15.xml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6.xml"/><Relationship Id="rId5" Type="http://schemas.openxmlformats.org/officeDocument/2006/relationships/slide" Target="slide6.xml"/><Relationship Id="rId4" Type="http://schemas.openxmlformats.org/officeDocument/2006/relationships/slide" Target="slide9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15.xml"/><Relationship Id="rId3" Type="http://schemas.openxmlformats.org/officeDocument/2006/relationships/slide" Target="slide3.xml"/><Relationship Id="rId7" Type="http://schemas.openxmlformats.org/officeDocument/2006/relationships/slide" Target="slide16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slide" Target="slide6.xml"/><Relationship Id="rId5" Type="http://schemas.openxmlformats.org/officeDocument/2006/relationships/slide" Target="slide9.xml"/><Relationship Id="rId4" Type="http://schemas.openxmlformats.org/officeDocument/2006/relationships/slide" Target="slide10.xml"/><Relationship Id="rId9" Type="http://schemas.openxmlformats.org/officeDocument/2006/relationships/slide" Target="slide1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slide" Target="slide12.xml"/><Relationship Id="rId3" Type="http://schemas.openxmlformats.org/officeDocument/2006/relationships/slide" Target="slide10.xml"/><Relationship Id="rId7" Type="http://schemas.openxmlformats.org/officeDocument/2006/relationships/slide" Target="slide15.xml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6.xml"/><Relationship Id="rId5" Type="http://schemas.openxmlformats.org/officeDocument/2006/relationships/slide" Target="slide6.xml"/><Relationship Id="rId4" Type="http://schemas.openxmlformats.org/officeDocument/2006/relationships/slide" Target="slide9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slide" Target="slide12.xml"/><Relationship Id="rId3" Type="http://schemas.openxmlformats.org/officeDocument/2006/relationships/slide" Target="slide10.xml"/><Relationship Id="rId7" Type="http://schemas.openxmlformats.org/officeDocument/2006/relationships/slide" Target="slide15.xml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6.xml"/><Relationship Id="rId5" Type="http://schemas.openxmlformats.org/officeDocument/2006/relationships/slide" Target="slide6.xml"/><Relationship Id="rId10" Type="http://schemas.openxmlformats.org/officeDocument/2006/relationships/image" Target="../media/image3.png"/><Relationship Id="rId4" Type="http://schemas.openxmlformats.org/officeDocument/2006/relationships/slide" Target="slide9.xml"/><Relationship Id="rId9" Type="http://schemas.openxmlformats.org/officeDocument/2006/relationships/image" Target="../media/image2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7" Type="http://schemas.openxmlformats.org/officeDocument/2006/relationships/slide" Target="slide22.xml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Relationship Id="rId6" Type="http://schemas.openxmlformats.org/officeDocument/2006/relationships/slide" Target="slide23.xml"/><Relationship Id="rId5" Type="http://schemas.openxmlformats.org/officeDocument/2006/relationships/slide" Target="slide6.xml"/><Relationship Id="rId4" Type="http://schemas.openxmlformats.org/officeDocument/2006/relationships/slide" Target="slide9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yandex.ru/clck/jsredir?from=yandex.ru;search/;web;;&amp;text=&amp;etext=1420.3MKudl4pvnhiKkgQfDQhnoLjaW7NMMtU3aBNqxoQWuY.0e55fdd573493e5d456135b14a5b942b7cd0e769&amp;uuid=&amp;state=PEtFfuTeVD4jaxywoSUvtB2i7c0_vxGdKJBUN48dhRaQEew_4vPgtaHQTbCUXI3yXF7gMIt8Es9RFLtOmtvshg,,&amp;&amp;cst=AiuY0DBWFJ5Hyx_fyvalFIIvJeneE61o9N6XHwizRlrwmXhvcfLpsNB7d-3KhPdkezTZ1NaPUdf83YfyogoiRd43csDrjlNK0BDukvmzg_iwC4Z27CKrqZISVVwh-UMl_pSpMsSfqt6DIofc03T_mevlOKLbtnlLBW4S779a4SYw11HFrG03fZL4aOZmPT6ex1DHf7CrW9AYWvCAYenXBaURqwbtaiHNCRkGeG0acLC2G0mh43adqcB_t0lIOhsLJer-NTuJQAOxwKXaO4kvkA,,&amp;data=UlNrNmk5WktYejY4cHFySjRXSWhXQjZnSzU5QnBOTEVkTTI3dHZFZzJFUjRTNmZxTFZ5ZmxUNlpuREh5d04zQm43OXFTb2ZBckp2dEliMXA0RVVsLWZ2UmJuQkZqRFMz&amp;sign=43c4ed3ebfbab69081b252fe4035ef77&amp;keyno=0&amp;b64e=2&amp;ref=orjY4mGPRjk5boDnW0uvlrrd71vZw9kp4XnpOoZEA3Khrnl4sLhIJTPDlbmPLSZWdjwvifFnmd-cwiJQOC8K9DVlrFdCIQy9W3_gUtRD-LXktbHmC816nQ,,&amp;l10n=ru&amp;cts=1494750682703&amp;mc=4.724176035859455" TargetMode="External"/><Relationship Id="rId2" Type="http://schemas.openxmlformats.org/officeDocument/2006/relationships/hyperlink" Target="http://zelao.mos.ru/upload/iblock/3ac/47.jpg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12.xml"/><Relationship Id="rId3" Type="http://schemas.openxmlformats.org/officeDocument/2006/relationships/slide" Target="slide10.xml"/><Relationship Id="rId7" Type="http://schemas.openxmlformats.org/officeDocument/2006/relationships/slide" Target="slide15.xml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6.xml"/><Relationship Id="rId5" Type="http://schemas.openxmlformats.org/officeDocument/2006/relationships/slide" Target="slide6.xml"/><Relationship Id="rId4" Type="http://schemas.openxmlformats.org/officeDocument/2006/relationships/slide" Target="slide9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slide" Target="slide12.xml"/><Relationship Id="rId3" Type="http://schemas.openxmlformats.org/officeDocument/2006/relationships/slide" Target="slide10.xml"/><Relationship Id="rId7" Type="http://schemas.openxmlformats.org/officeDocument/2006/relationships/slide" Target="slide15.xml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6.xml"/><Relationship Id="rId5" Type="http://schemas.openxmlformats.org/officeDocument/2006/relationships/slide" Target="slide6.xml"/><Relationship Id="rId4" Type="http://schemas.openxmlformats.org/officeDocument/2006/relationships/slide" Target="slide9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slide" Target="slide12.xml"/><Relationship Id="rId3" Type="http://schemas.openxmlformats.org/officeDocument/2006/relationships/slide" Target="slide10.xml"/><Relationship Id="rId7" Type="http://schemas.openxmlformats.org/officeDocument/2006/relationships/slide" Target="slide15.xml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6.xml"/><Relationship Id="rId5" Type="http://schemas.openxmlformats.org/officeDocument/2006/relationships/slide" Target="slide6.xml"/><Relationship Id="rId4" Type="http://schemas.openxmlformats.org/officeDocument/2006/relationships/slide" Target="slide9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slide" Target="slide12.xml"/><Relationship Id="rId3" Type="http://schemas.openxmlformats.org/officeDocument/2006/relationships/slide" Target="slide10.xml"/><Relationship Id="rId7" Type="http://schemas.openxmlformats.org/officeDocument/2006/relationships/slide" Target="slide15.xml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6.xml"/><Relationship Id="rId5" Type="http://schemas.openxmlformats.org/officeDocument/2006/relationships/slide" Target="slide6.xml"/><Relationship Id="rId4" Type="http://schemas.openxmlformats.org/officeDocument/2006/relationships/slide" Target="slide9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slide" Target="slide12.xml"/><Relationship Id="rId3" Type="http://schemas.openxmlformats.org/officeDocument/2006/relationships/slide" Target="slide10.xml"/><Relationship Id="rId7" Type="http://schemas.openxmlformats.org/officeDocument/2006/relationships/slide" Target="slide15.xml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6.xml"/><Relationship Id="rId5" Type="http://schemas.openxmlformats.org/officeDocument/2006/relationships/slide" Target="slide6.xml"/><Relationship Id="rId4" Type="http://schemas.openxmlformats.org/officeDocument/2006/relationships/slide" Target="slide9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slide" Target="slide12.xml"/><Relationship Id="rId3" Type="http://schemas.openxmlformats.org/officeDocument/2006/relationships/slide" Target="slide10.xml"/><Relationship Id="rId7" Type="http://schemas.openxmlformats.org/officeDocument/2006/relationships/slide" Target="slide15.xml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6.xml"/><Relationship Id="rId5" Type="http://schemas.openxmlformats.org/officeDocument/2006/relationships/slide" Target="slide6.xml"/><Relationship Id="rId4" Type="http://schemas.openxmlformats.org/officeDocument/2006/relationships/slide" Target="slide9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slide" Target="slide12.xml"/><Relationship Id="rId3" Type="http://schemas.openxmlformats.org/officeDocument/2006/relationships/slide" Target="slide10.xml"/><Relationship Id="rId7" Type="http://schemas.openxmlformats.org/officeDocument/2006/relationships/slide" Target="slide15.xml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6.xml"/><Relationship Id="rId5" Type="http://schemas.openxmlformats.org/officeDocument/2006/relationships/slide" Target="slide6.xml"/><Relationship Id="rId4" Type="http://schemas.openxmlformats.org/officeDocument/2006/relationships/slide" Target="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142852"/>
            <a:ext cx="8715436" cy="657229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 descr="http://zelao.mos.ru/upload/iblock/3ac/47.jpg"/>
          <p:cNvPicPr>
            <a:picLocks noChangeAspect="1" noChangeArrowheads="1"/>
          </p:cNvPicPr>
          <p:nvPr/>
        </p:nvPicPr>
        <p:blipFill>
          <a:blip r:embed="rId2" cstate="print"/>
          <a:srcRect t="14452" b="25933"/>
          <a:stretch>
            <a:fillRect/>
          </a:stretch>
        </p:blipFill>
        <p:spPr bwMode="auto">
          <a:xfrm>
            <a:off x="1714480" y="357166"/>
            <a:ext cx="5857916" cy="2097374"/>
          </a:xfrm>
          <a:prstGeom prst="rect">
            <a:avLst/>
          </a:prstGeom>
          <a:noFill/>
        </p:spPr>
      </p:pic>
      <p:sp>
        <p:nvSpPr>
          <p:cNvPr id="6" name="Заголовок 1"/>
          <p:cNvSpPr txBox="1">
            <a:spLocks/>
          </p:cNvSpPr>
          <p:nvPr/>
        </p:nvSpPr>
        <p:spPr>
          <a:xfrm>
            <a:off x="357158" y="2500306"/>
            <a:ext cx="8501122" cy="1470025"/>
          </a:xfrm>
          <a:prstGeom prst="rect">
            <a:avLst/>
          </a:prstGeom>
        </p:spPr>
        <p:txBody>
          <a:bodyPr/>
          <a:lstStyle/>
          <a:p>
            <a:pPr lvl="0" algn="ctr">
              <a:spcBef>
                <a:spcPct val="0"/>
              </a:spcBef>
              <a:defRPr/>
            </a:pP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«Сложные вопросы ЕГЭ по информатике. Задание 15. Задачи с делимостью»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(мастер-класс на</a:t>
            </a:r>
            <a:r>
              <a:rPr kumimoji="0" lang="ru-RU" sz="2800" b="1" i="0" u="none" strike="noStrike" kern="1200" cap="none" spc="0" normalizeH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РМО учителей информатики</a:t>
            </a: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)</a:t>
            </a: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Подзаголовок 2"/>
          <p:cNvSpPr txBox="1">
            <a:spLocks/>
          </p:cNvSpPr>
          <p:nvPr/>
        </p:nvSpPr>
        <p:spPr>
          <a:xfrm>
            <a:off x="571472" y="4857760"/>
            <a:ext cx="8319868" cy="17526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Автор: Цветкова Ирина Викторовна,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учитель информатики и ИКТ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МАОУ СОШ №3 имени Г.К.Жукова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tabLst/>
              <a:defRPr/>
            </a:pP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МО </a:t>
            </a:r>
            <a:r>
              <a:rPr lang="ru-RU" sz="2800" dirty="0" err="1" smtClean="0">
                <a:solidFill>
                  <a:schemeClr val="accent1">
                    <a:lumMod val="50000"/>
                  </a:schemeClr>
                </a:solidFill>
              </a:rPr>
              <a:t>Усть-Лабинский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 район</a:t>
            </a: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cover dir="l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14282" y="142852"/>
            <a:ext cx="8715436" cy="657229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Блок-схема: процесс 19">
            <a:hlinkClick r:id="rId2" action="ppaction://hlinksldjump"/>
          </p:cNvPr>
          <p:cNvSpPr/>
          <p:nvPr/>
        </p:nvSpPr>
        <p:spPr>
          <a:xfrm>
            <a:off x="8028384" y="1052736"/>
            <a:ext cx="1080120" cy="360040"/>
          </a:xfrm>
          <a:prstGeom prst="flowChartProcess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 algn="ctr">
              <a:defRPr/>
            </a:pP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</a:rPr>
              <a:t>Задание 1</a:t>
            </a:r>
          </a:p>
        </p:txBody>
      </p:sp>
      <p:sp>
        <p:nvSpPr>
          <p:cNvPr id="21" name="Блок-схема: процесс 20">
            <a:hlinkClick r:id="rId3" action="ppaction://hlinksldjump"/>
          </p:cNvPr>
          <p:cNvSpPr/>
          <p:nvPr/>
        </p:nvSpPr>
        <p:spPr>
          <a:xfrm>
            <a:off x="8028384" y="2348880"/>
            <a:ext cx="1080120" cy="360040"/>
          </a:xfrm>
          <a:prstGeom prst="flowChartProcess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 algn="ctr">
              <a:defRPr/>
            </a:pP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</a:rPr>
              <a:t>Задание 4</a:t>
            </a:r>
          </a:p>
        </p:txBody>
      </p:sp>
      <p:sp>
        <p:nvSpPr>
          <p:cNvPr id="23" name="Блок-схема: процесс 22">
            <a:hlinkClick r:id="rId4" action="ppaction://hlinksldjump"/>
          </p:cNvPr>
          <p:cNvSpPr/>
          <p:nvPr/>
        </p:nvSpPr>
        <p:spPr>
          <a:xfrm>
            <a:off x="8028384" y="1916832"/>
            <a:ext cx="1080120" cy="360040"/>
          </a:xfrm>
          <a:prstGeom prst="flowChartProcess">
            <a:avLst/>
          </a:prstGeom>
          <a:solidFill>
            <a:schemeClr val="accent3">
              <a:lumMod val="40000"/>
              <a:lumOff val="60000"/>
            </a:schemeClr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 algn="ctr">
              <a:defRPr/>
            </a:pP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</a:rPr>
              <a:t>Задание 3</a:t>
            </a:r>
          </a:p>
        </p:txBody>
      </p:sp>
      <p:sp>
        <p:nvSpPr>
          <p:cNvPr id="25" name="Блок-схема: процесс 24">
            <a:hlinkClick r:id="rId5" action="ppaction://hlinksldjump"/>
          </p:cNvPr>
          <p:cNvSpPr/>
          <p:nvPr/>
        </p:nvSpPr>
        <p:spPr>
          <a:xfrm>
            <a:off x="8028384" y="1484784"/>
            <a:ext cx="1080120" cy="360040"/>
          </a:xfrm>
          <a:prstGeom prst="flowChartProcess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 algn="ctr">
              <a:defRPr/>
            </a:pP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</a:rPr>
              <a:t>Задание 2</a:t>
            </a:r>
          </a:p>
        </p:txBody>
      </p:sp>
      <p:sp>
        <p:nvSpPr>
          <p:cNvPr id="27" name="Блок-схема: процесс 26">
            <a:hlinkClick r:id="" action="ppaction://noaction"/>
          </p:cNvPr>
          <p:cNvSpPr/>
          <p:nvPr/>
        </p:nvSpPr>
        <p:spPr>
          <a:xfrm>
            <a:off x="8028384" y="4509120"/>
            <a:ext cx="1080120" cy="360040"/>
          </a:xfrm>
          <a:prstGeom prst="flowChartProcess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 algn="ctr">
              <a:defRPr/>
            </a:pP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</a:rPr>
              <a:t>Задание 9</a:t>
            </a:r>
          </a:p>
        </p:txBody>
      </p:sp>
      <p:sp>
        <p:nvSpPr>
          <p:cNvPr id="29" name="Блок-схема: процесс 28">
            <a:hlinkClick r:id="" action="ppaction://noaction"/>
          </p:cNvPr>
          <p:cNvSpPr/>
          <p:nvPr/>
        </p:nvSpPr>
        <p:spPr>
          <a:xfrm>
            <a:off x="8028384" y="4077072"/>
            <a:ext cx="1080120" cy="360040"/>
          </a:xfrm>
          <a:prstGeom prst="flowChartProcess">
            <a:avLst/>
          </a:prstGeom>
          <a:solidFill>
            <a:srgbClr val="FFCC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 algn="ctr">
              <a:defRPr/>
            </a:pP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</a:rPr>
              <a:t>Задание 8</a:t>
            </a:r>
          </a:p>
        </p:txBody>
      </p:sp>
      <p:sp>
        <p:nvSpPr>
          <p:cNvPr id="30" name="Блок-схема: процесс 29">
            <a:hlinkClick r:id="rId6" action="ppaction://hlinksldjump"/>
          </p:cNvPr>
          <p:cNvSpPr/>
          <p:nvPr/>
        </p:nvSpPr>
        <p:spPr>
          <a:xfrm>
            <a:off x="8028384" y="3645024"/>
            <a:ext cx="1080120" cy="360040"/>
          </a:xfrm>
          <a:prstGeom prst="flowChartProcess">
            <a:avLst/>
          </a:prstGeom>
          <a:solidFill>
            <a:srgbClr val="A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 algn="ctr">
              <a:defRPr/>
            </a:pP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</a:rPr>
              <a:t>Задание 7</a:t>
            </a:r>
          </a:p>
        </p:txBody>
      </p:sp>
      <p:sp>
        <p:nvSpPr>
          <p:cNvPr id="32" name="Блок-схема: процесс 31">
            <a:hlinkClick r:id="rId7" action="ppaction://hlinksldjump"/>
          </p:cNvPr>
          <p:cNvSpPr/>
          <p:nvPr/>
        </p:nvSpPr>
        <p:spPr>
          <a:xfrm>
            <a:off x="8028384" y="3212976"/>
            <a:ext cx="1080120" cy="360040"/>
          </a:xfrm>
          <a:prstGeom prst="flowChartProcess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 algn="ctr">
              <a:defRPr/>
            </a:pP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</a:rPr>
              <a:t>Задание 6</a:t>
            </a:r>
          </a:p>
        </p:txBody>
      </p:sp>
      <p:sp>
        <p:nvSpPr>
          <p:cNvPr id="34" name="Блок-схема: процесс 33">
            <a:hlinkClick r:id="rId8" action="ppaction://hlinksldjump"/>
          </p:cNvPr>
          <p:cNvSpPr/>
          <p:nvPr/>
        </p:nvSpPr>
        <p:spPr>
          <a:xfrm>
            <a:off x="8028384" y="2780928"/>
            <a:ext cx="1080120" cy="360040"/>
          </a:xfrm>
          <a:prstGeom prst="flowChartProcess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 algn="ctr">
              <a:defRPr/>
            </a:pP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</a:rPr>
              <a:t>Задание 5</a:t>
            </a:r>
          </a:p>
        </p:txBody>
      </p:sp>
      <p:sp>
        <p:nvSpPr>
          <p:cNvPr id="36" name="Блок-схема: процесс 35">
            <a:hlinkClick r:id="" action="ppaction://noaction"/>
          </p:cNvPr>
          <p:cNvSpPr/>
          <p:nvPr/>
        </p:nvSpPr>
        <p:spPr>
          <a:xfrm>
            <a:off x="8028384" y="4941168"/>
            <a:ext cx="1080120" cy="360040"/>
          </a:xfrm>
          <a:prstGeom prst="flowChartProcess">
            <a:avLst/>
          </a:prstGeom>
          <a:solidFill>
            <a:srgbClr val="FF99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 algn="ctr">
              <a:defRPr/>
            </a:pP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</a:rPr>
              <a:t>Задание 10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5000628" y="6215082"/>
            <a:ext cx="37862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u="sng" dirty="0" smtClean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№138 (с сайта К.Полякова)</a:t>
            </a:r>
          </a:p>
        </p:txBody>
      </p:sp>
      <p:sp>
        <p:nvSpPr>
          <p:cNvPr id="33" name="Прямоугольник 32"/>
          <p:cNvSpPr/>
          <p:nvPr/>
        </p:nvSpPr>
        <p:spPr>
          <a:xfrm>
            <a:off x="428596" y="285728"/>
            <a:ext cx="35719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rgbClr val="0000FF"/>
                </a:solidFill>
              </a:rPr>
              <a:t>А </a:t>
            </a:r>
            <a:r>
              <a:rPr lang="ru-RU" sz="3600" b="1" dirty="0" smtClean="0">
                <a:solidFill>
                  <a:srgbClr val="0000FF"/>
                </a:solidFill>
                <a:sym typeface="Symbol"/>
              </a:rPr>
              <a:t> (28 + 42) = 1</a:t>
            </a:r>
            <a:endParaRPr lang="ru-RU" sz="3600" dirty="0">
              <a:solidFill>
                <a:srgbClr val="0000FF"/>
              </a:solidFill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357158" y="1071546"/>
            <a:ext cx="6286721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Преобразуем формулу по закону де Моргана</a:t>
            </a:r>
          </a:p>
          <a:p>
            <a:endParaRPr lang="ru-RU" sz="24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ru-RU" sz="2400" dirty="0"/>
          </a:p>
        </p:txBody>
      </p:sp>
      <p:sp>
        <p:nvSpPr>
          <p:cNvPr id="37" name="Прямоугольник 36"/>
          <p:cNvSpPr/>
          <p:nvPr/>
        </p:nvSpPr>
        <p:spPr>
          <a:xfrm>
            <a:off x="428596" y="1714488"/>
            <a:ext cx="290496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А </a:t>
            </a:r>
            <a:r>
              <a:rPr lang="ru-RU" sz="3600" b="1" dirty="0" smtClean="0">
                <a:solidFill>
                  <a:srgbClr val="FF0000"/>
                </a:solidFill>
                <a:sym typeface="Symbol"/>
              </a:rPr>
              <a:t>  </a:t>
            </a:r>
            <a:r>
              <a:rPr lang="en-US" sz="3600" b="1" dirty="0" smtClean="0">
                <a:solidFill>
                  <a:srgbClr val="FF0000"/>
                </a:solidFill>
                <a:sym typeface="Symbol"/>
              </a:rPr>
              <a:t>B = A + B</a:t>
            </a:r>
            <a:endParaRPr lang="ru-RU" sz="3600" dirty="0">
              <a:solidFill>
                <a:srgbClr val="FF0000"/>
              </a:solidFill>
            </a:endParaRPr>
          </a:p>
        </p:txBody>
      </p:sp>
      <p:cxnSp>
        <p:nvCxnSpPr>
          <p:cNvPr id="39" name="Прямая соединительная линия 38"/>
          <p:cNvCxnSpPr/>
          <p:nvPr/>
        </p:nvCxnSpPr>
        <p:spPr>
          <a:xfrm>
            <a:off x="2285984" y="1785926"/>
            <a:ext cx="35719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Прямоугольник 39"/>
          <p:cNvSpPr/>
          <p:nvPr/>
        </p:nvSpPr>
        <p:spPr>
          <a:xfrm>
            <a:off x="428596" y="2428868"/>
            <a:ext cx="35719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rgbClr val="0000FF"/>
                </a:solidFill>
              </a:rPr>
              <a:t>А </a:t>
            </a:r>
            <a:r>
              <a:rPr lang="en-US" sz="3600" b="1" dirty="0" smtClean="0">
                <a:solidFill>
                  <a:srgbClr val="0000FF"/>
                </a:solidFill>
                <a:sym typeface="Symbol"/>
              </a:rPr>
              <a:t>+</a:t>
            </a:r>
            <a:r>
              <a:rPr lang="ru-RU" sz="3600" b="1" dirty="0" smtClean="0">
                <a:solidFill>
                  <a:srgbClr val="0000FF"/>
                </a:solidFill>
                <a:sym typeface="Symbol"/>
              </a:rPr>
              <a:t> (28 + 42) = 1</a:t>
            </a:r>
            <a:endParaRPr lang="ru-RU" sz="3600" dirty="0">
              <a:solidFill>
                <a:srgbClr val="0000FF"/>
              </a:solidFill>
            </a:endParaRPr>
          </a:p>
        </p:txBody>
      </p:sp>
      <p:cxnSp>
        <p:nvCxnSpPr>
          <p:cNvPr id="42" name="Прямая соединительная линия 41"/>
          <p:cNvCxnSpPr/>
          <p:nvPr/>
        </p:nvCxnSpPr>
        <p:spPr>
          <a:xfrm>
            <a:off x="1571604" y="357166"/>
            <a:ext cx="500066" cy="0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>
            <a:off x="428596" y="2500306"/>
            <a:ext cx="500066" cy="0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>
            <a:off x="1357290" y="2500306"/>
            <a:ext cx="500066" cy="0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Прямоугольник 45"/>
          <p:cNvSpPr/>
          <p:nvPr/>
        </p:nvSpPr>
        <p:spPr>
          <a:xfrm>
            <a:off x="357158" y="3143248"/>
            <a:ext cx="3906839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По закону тождественности</a:t>
            </a:r>
          </a:p>
          <a:p>
            <a:endParaRPr lang="ru-RU" sz="24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ru-RU" sz="2400" dirty="0"/>
          </a:p>
        </p:txBody>
      </p:sp>
      <p:sp>
        <p:nvSpPr>
          <p:cNvPr id="47" name="Прямоугольник 46"/>
          <p:cNvSpPr/>
          <p:nvPr/>
        </p:nvSpPr>
        <p:spPr>
          <a:xfrm>
            <a:off x="571472" y="3714752"/>
            <a:ext cx="185499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А +</a:t>
            </a:r>
            <a:r>
              <a:rPr lang="en-US" sz="3600" b="1" dirty="0" smtClean="0">
                <a:solidFill>
                  <a:srgbClr val="FF0000"/>
                </a:solidFill>
                <a:sym typeface="Symbol"/>
              </a:rPr>
              <a:t> A </a:t>
            </a:r>
            <a:r>
              <a:rPr lang="ru-RU" sz="3600" b="1" dirty="0" smtClean="0">
                <a:solidFill>
                  <a:srgbClr val="FF0000"/>
                </a:solidFill>
                <a:sym typeface="Symbol"/>
              </a:rPr>
              <a:t>=</a:t>
            </a:r>
            <a:r>
              <a:rPr lang="en-US" sz="3600" b="1" dirty="0" smtClean="0">
                <a:solidFill>
                  <a:srgbClr val="FF0000"/>
                </a:solidFill>
                <a:sym typeface="Symbol"/>
              </a:rPr>
              <a:t> </a:t>
            </a:r>
            <a:r>
              <a:rPr lang="ru-RU" sz="3600" b="1" dirty="0" smtClean="0">
                <a:solidFill>
                  <a:srgbClr val="FF0000"/>
                </a:solidFill>
                <a:sym typeface="Symbol"/>
              </a:rPr>
              <a:t>1</a:t>
            </a:r>
            <a:endParaRPr lang="ru-RU" sz="3600" dirty="0">
              <a:solidFill>
                <a:srgbClr val="FF0000"/>
              </a:solidFill>
            </a:endParaRPr>
          </a:p>
        </p:txBody>
      </p:sp>
      <p:cxnSp>
        <p:nvCxnSpPr>
          <p:cNvPr id="48" name="Прямая соединительная линия 47"/>
          <p:cNvCxnSpPr/>
          <p:nvPr/>
        </p:nvCxnSpPr>
        <p:spPr>
          <a:xfrm>
            <a:off x="1285852" y="3786190"/>
            <a:ext cx="35719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Прямоугольник 48"/>
          <p:cNvSpPr/>
          <p:nvPr/>
        </p:nvSpPr>
        <p:spPr>
          <a:xfrm>
            <a:off x="428596" y="4429132"/>
            <a:ext cx="35719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rgbClr val="0000FF"/>
                </a:solidFill>
              </a:rPr>
              <a:t>А </a:t>
            </a:r>
            <a:r>
              <a:rPr lang="en-US" sz="3600" b="1" dirty="0" smtClean="0">
                <a:solidFill>
                  <a:srgbClr val="0000FF"/>
                </a:solidFill>
                <a:sym typeface="Symbol"/>
              </a:rPr>
              <a:t>+</a:t>
            </a:r>
            <a:r>
              <a:rPr lang="ru-RU" sz="3600" b="1" dirty="0" smtClean="0">
                <a:solidFill>
                  <a:srgbClr val="0000FF"/>
                </a:solidFill>
                <a:sym typeface="Symbol"/>
              </a:rPr>
              <a:t> (28 + 42) = 1</a:t>
            </a:r>
            <a:endParaRPr lang="ru-RU" sz="3600" dirty="0">
              <a:solidFill>
                <a:srgbClr val="0000FF"/>
              </a:solidFill>
            </a:endParaRPr>
          </a:p>
        </p:txBody>
      </p:sp>
      <p:cxnSp>
        <p:nvCxnSpPr>
          <p:cNvPr id="50" name="Прямая соединительная линия 49"/>
          <p:cNvCxnSpPr/>
          <p:nvPr/>
        </p:nvCxnSpPr>
        <p:spPr>
          <a:xfrm>
            <a:off x="428596" y="4500570"/>
            <a:ext cx="500066" cy="0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>
            <a:off x="1357290" y="4500570"/>
            <a:ext cx="500066" cy="0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Прямоугольник 66"/>
          <p:cNvSpPr/>
          <p:nvPr/>
        </p:nvSpPr>
        <p:spPr>
          <a:xfrm>
            <a:off x="428596" y="5711627"/>
            <a:ext cx="792961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rgbClr val="0000FF"/>
                </a:solidFill>
              </a:rPr>
              <a:t>А </a:t>
            </a:r>
            <a:r>
              <a:rPr lang="ru-RU" sz="3600" b="1" dirty="0" smtClean="0">
                <a:solidFill>
                  <a:srgbClr val="0000FF"/>
                </a:solidFill>
                <a:sym typeface="Symbol"/>
              </a:rPr>
              <a:t>= 28 + 42</a:t>
            </a:r>
            <a:endParaRPr lang="ru-RU" sz="3600" dirty="0" smtClean="0">
              <a:solidFill>
                <a:srgbClr val="00B050"/>
              </a:solidFill>
            </a:endParaRPr>
          </a:p>
          <a:p>
            <a:r>
              <a:rPr lang="ru-RU" sz="3600" b="1" dirty="0" smtClean="0">
                <a:solidFill>
                  <a:srgbClr val="00B050"/>
                </a:solidFill>
                <a:sym typeface="Symbol"/>
              </a:rPr>
              <a:t>  </a:t>
            </a:r>
            <a:endParaRPr lang="ru-RU" sz="2400" dirty="0">
              <a:solidFill>
                <a:srgbClr val="00B050"/>
              </a:solidFill>
            </a:endParaRPr>
          </a:p>
        </p:txBody>
      </p:sp>
      <p:sp>
        <p:nvSpPr>
          <p:cNvPr id="68" name="Левая фигурная скобка 67"/>
          <p:cNvSpPr/>
          <p:nvPr/>
        </p:nvSpPr>
        <p:spPr>
          <a:xfrm rot="16200000">
            <a:off x="571472" y="4786322"/>
            <a:ext cx="214314" cy="500066"/>
          </a:xfrm>
          <a:prstGeom prst="leftBrac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9" name="Левая фигурная скобка 68"/>
          <p:cNvSpPr/>
          <p:nvPr/>
        </p:nvSpPr>
        <p:spPr>
          <a:xfrm rot="16200000">
            <a:off x="1964513" y="4179099"/>
            <a:ext cx="214314" cy="1714512"/>
          </a:xfrm>
          <a:prstGeom prst="leftBrac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0" name="Прямоугольник 69"/>
          <p:cNvSpPr/>
          <p:nvPr/>
        </p:nvSpPr>
        <p:spPr>
          <a:xfrm>
            <a:off x="1857356" y="5143512"/>
            <a:ext cx="37061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00B050"/>
                </a:solidFill>
              </a:rPr>
              <a:t>А</a:t>
            </a:r>
            <a:endParaRPr lang="ru-RU" sz="2400" dirty="0">
              <a:solidFill>
                <a:srgbClr val="00B050"/>
              </a:solidFill>
            </a:endParaRPr>
          </a:p>
        </p:txBody>
      </p:sp>
      <p:cxnSp>
        <p:nvCxnSpPr>
          <p:cNvPr id="73" name="Прямая соединительная линия 72"/>
          <p:cNvCxnSpPr/>
          <p:nvPr/>
        </p:nvCxnSpPr>
        <p:spPr>
          <a:xfrm>
            <a:off x="1214414" y="5786454"/>
            <a:ext cx="500066" cy="0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advClick="0">
    <p:cover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000"/>
                            </p:stCondLst>
                            <p:childTnLst>
                              <p:par>
                                <p:cTn id="3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500"/>
                            </p:stCondLst>
                            <p:childTnLst>
                              <p:par>
                                <p:cTn id="7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37" grpId="0"/>
      <p:bldP spid="40" grpId="0"/>
      <p:bldP spid="46" grpId="0"/>
      <p:bldP spid="47" grpId="0"/>
      <p:bldP spid="49" grpId="0"/>
      <p:bldP spid="67" grpId="0"/>
      <p:bldP spid="68" grpId="0" animBg="1"/>
      <p:bldP spid="69" grpId="0" animBg="1"/>
      <p:bldP spid="7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14282" y="142852"/>
            <a:ext cx="8715436" cy="657229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Блок-схема: процесс 19">
            <a:hlinkClick r:id="rId2" action="ppaction://hlinksldjump"/>
          </p:cNvPr>
          <p:cNvSpPr/>
          <p:nvPr/>
        </p:nvSpPr>
        <p:spPr>
          <a:xfrm>
            <a:off x="8028384" y="1052736"/>
            <a:ext cx="1080120" cy="360040"/>
          </a:xfrm>
          <a:prstGeom prst="flowChartProcess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 algn="ctr">
              <a:defRPr/>
            </a:pP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</a:rPr>
              <a:t>Задание 1</a:t>
            </a:r>
          </a:p>
        </p:txBody>
      </p:sp>
      <p:sp>
        <p:nvSpPr>
          <p:cNvPr id="21" name="Блок-схема: процесс 20">
            <a:hlinkClick r:id="rId3" action="ppaction://hlinksldjump"/>
          </p:cNvPr>
          <p:cNvSpPr/>
          <p:nvPr/>
        </p:nvSpPr>
        <p:spPr>
          <a:xfrm>
            <a:off x="8028384" y="2348880"/>
            <a:ext cx="1080120" cy="360040"/>
          </a:xfrm>
          <a:prstGeom prst="flowChartProcess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 algn="ctr">
              <a:defRPr/>
            </a:pP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</a:rPr>
              <a:t>Задание 4</a:t>
            </a:r>
          </a:p>
        </p:txBody>
      </p:sp>
      <p:sp>
        <p:nvSpPr>
          <p:cNvPr id="23" name="Блок-схема: процесс 22">
            <a:hlinkClick r:id="rId4" action="ppaction://hlinksldjump"/>
          </p:cNvPr>
          <p:cNvSpPr/>
          <p:nvPr/>
        </p:nvSpPr>
        <p:spPr>
          <a:xfrm>
            <a:off x="8028384" y="1916832"/>
            <a:ext cx="1080120" cy="360040"/>
          </a:xfrm>
          <a:prstGeom prst="flowChartProcess">
            <a:avLst/>
          </a:prstGeom>
          <a:solidFill>
            <a:schemeClr val="accent3">
              <a:lumMod val="40000"/>
              <a:lumOff val="60000"/>
            </a:schemeClr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 algn="ctr">
              <a:defRPr/>
            </a:pP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</a:rPr>
              <a:t>Задание 3</a:t>
            </a:r>
          </a:p>
        </p:txBody>
      </p:sp>
      <p:sp>
        <p:nvSpPr>
          <p:cNvPr id="25" name="Блок-схема: процесс 24">
            <a:hlinkClick r:id="rId5" action="ppaction://hlinksldjump"/>
          </p:cNvPr>
          <p:cNvSpPr/>
          <p:nvPr/>
        </p:nvSpPr>
        <p:spPr>
          <a:xfrm>
            <a:off x="8028384" y="1484784"/>
            <a:ext cx="1080120" cy="360040"/>
          </a:xfrm>
          <a:prstGeom prst="flowChartProcess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 algn="ctr">
              <a:defRPr/>
            </a:pP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</a:rPr>
              <a:t>Задание 2</a:t>
            </a:r>
          </a:p>
        </p:txBody>
      </p:sp>
      <p:sp>
        <p:nvSpPr>
          <p:cNvPr id="27" name="Блок-схема: процесс 26">
            <a:hlinkClick r:id="" action="ppaction://noaction"/>
          </p:cNvPr>
          <p:cNvSpPr/>
          <p:nvPr/>
        </p:nvSpPr>
        <p:spPr>
          <a:xfrm>
            <a:off x="8028384" y="4509120"/>
            <a:ext cx="1080120" cy="360040"/>
          </a:xfrm>
          <a:prstGeom prst="flowChartProcess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 algn="ctr">
              <a:defRPr/>
            </a:pP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</a:rPr>
              <a:t>Задание 9</a:t>
            </a:r>
          </a:p>
        </p:txBody>
      </p:sp>
      <p:sp>
        <p:nvSpPr>
          <p:cNvPr id="29" name="Блок-схема: процесс 28">
            <a:hlinkClick r:id="" action="ppaction://noaction"/>
          </p:cNvPr>
          <p:cNvSpPr/>
          <p:nvPr/>
        </p:nvSpPr>
        <p:spPr>
          <a:xfrm>
            <a:off x="8028384" y="4077072"/>
            <a:ext cx="1080120" cy="360040"/>
          </a:xfrm>
          <a:prstGeom prst="flowChartProcess">
            <a:avLst/>
          </a:prstGeom>
          <a:solidFill>
            <a:srgbClr val="FFCC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 algn="ctr">
              <a:defRPr/>
            </a:pP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</a:rPr>
              <a:t>Задание 8</a:t>
            </a:r>
          </a:p>
        </p:txBody>
      </p:sp>
      <p:sp>
        <p:nvSpPr>
          <p:cNvPr id="30" name="Блок-схема: процесс 29">
            <a:hlinkClick r:id="rId6" action="ppaction://hlinksldjump"/>
          </p:cNvPr>
          <p:cNvSpPr/>
          <p:nvPr/>
        </p:nvSpPr>
        <p:spPr>
          <a:xfrm>
            <a:off x="8028384" y="3645024"/>
            <a:ext cx="1080120" cy="360040"/>
          </a:xfrm>
          <a:prstGeom prst="flowChartProcess">
            <a:avLst/>
          </a:prstGeom>
          <a:solidFill>
            <a:srgbClr val="A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 algn="ctr">
              <a:defRPr/>
            </a:pP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</a:rPr>
              <a:t>Задание 7</a:t>
            </a:r>
          </a:p>
        </p:txBody>
      </p:sp>
      <p:sp>
        <p:nvSpPr>
          <p:cNvPr id="32" name="Блок-схема: процесс 31">
            <a:hlinkClick r:id="rId7" action="ppaction://hlinksldjump"/>
          </p:cNvPr>
          <p:cNvSpPr/>
          <p:nvPr/>
        </p:nvSpPr>
        <p:spPr>
          <a:xfrm>
            <a:off x="8028384" y="3212976"/>
            <a:ext cx="1080120" cy="360040"/>
          </a:xfrm>
          <a:prstGeom prst="flowChartProcess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 algn="ctr">
              <a:defRPr/>
            </a:pP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</a:rPr>
              <a:t>Задание 6</a:t>
            </a:r>
          </a:p>
        </p:txBody>
      </p:sp>
      <p:sp>
        <p:nvSpPr>
          <p:cNvPr id="34" name="Блок-схема: процесс 33">
            <a:hlinkClick r:id="rId8" action="ppaction://hlinksldjump"/>
          </p:cNvPr>
          <p:cNvSpPr/>
          <p:nvPr/>
        </p:nvSpPr>
        <p:spPr>
          <a:xfrm>
            <a:off x="8028384" y="2780928"/>
            <a:ext cx="1080120" cy="360040"/>
          </a:xfrm>
          <a:prstGeom prst="flowChartProcess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 algn="ctr">
              <a:defRPr/>
            </a:pP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</a:rPr>
              <a:t>Задание 5</a:t>
            </a:r>
          </a:p>
        </p:txBody>
      </p:sp>
      <p:sp>
        <p:nvSpPr>
          <p:cNvPr id="36" name="Блок-схема: процесс 35">
            <a:hlinkClick r:id="" action="ppaction://noaction"/>
          </p:cNvPr>
          <p:cNvSpPr/>
          <p:nvPr/>
        </p:nvSpPr>
        <p:spPr>
          <a:xfrm>
            <a:off x="8028384" y="4941168"/>
            <a:ext cx="1080120" cy="360040"/>
          </a:xfrm>
          <a:prstGeom prst="flowChartProcess">
            <a:avLst/>
          </a:prstGeom>
          <a:solidFill>
            <a:srgbClr val="FF99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 algn="ctr">
              <a:defRPr/>
            </a:pP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</a:rPr>
              <a:t>Задание 10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5000628" y="6215082"/>
            <a:ext cx="37862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u="sng" dirty="0" smtClean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№138 (с сайта К.Полякова)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500034" y="285728"/>
            <a:ext cx="321471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rgbClr val="0000FF"/>
                </a:solidFill>
              </a:rPr>
              <a:t>А </a:t>
            </a:r>
            <a:r>
              <a:rPr lang="ru-RU" sz="3600" b="1" dirty="0" smtClean="0">
                <a:solidFill>
                  <a:srgbClr val="0000FF"/>
                </a:solidFill>
                <a:sym typeface="Symbol"/>
              </a:rPr>
              <a:t>= 28 + 4</a:t>
            </a:r>
            <a:r>
              <a:rPr lang="en-US" sz="3600" b="1" dirty="0" smtClean="0">
                <a:solidFill>
                  <a:srgbClr val="0000FF"/>
                </a:solidFill>
                <a:sym typeface="Symbol"/>
              </a:rPr>
              <a:t>2</a:t>
            </a:r>
            <a:r>
              <a:rPr lang="ru-RU" sz="3600" b="1" dirty="0" smtClean="0">
                <a:solidFill>
                  <a:srgbClr val="00B050"/>
                </a:solidFill>
                <a:sym typeface="Symbol"/>
              </a:rPr>
              <a:t>  </a:t>
            </a:r>
            <a:endParaRPr lang="ru-RU" sz="2400" dirty="0">
              <a:solidFill>
                <a:srgbClr val="00B050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786050" y="357166"/>
            <a:ext cx="578647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А</a:t>
            </a:r>
            <a:r>
              <a:rPr lang="en-US" sz="2400" b="1" baseline="-25000" dirty="0" smtClean="0">
                <a:solidFill>
                  <a:srgbClr val="00B050"/>
                </a:solidFill>
              </a:rPr>
              <a:t> </a:t>
            </a:r>
            <a:r>
              <a:rPr lang="en-US" sz="2400" b="1" baseline="-25000" dirty="0" smtClean="0">
                <a:solidFill>
                  <a:schemeClr val="accent1">
                    <a:lumMod val="50000"/>
                  </a:schemeClr>
                </a:solidFill>
              </a:rPr>
              <a:t>min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 НЕ делится на 28 или делится на 42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428596" y="2786058"/>
            <a:ext cx="7429552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500" b="1" dirty="0" smtClean="0">
                <a:solidFill>
                  <a:schemeClr val="accent1">
                    <a:lumMod val="50000"/>
                  </a:schemeClr>
                </a:solidFill>
              </a:rPr>
              <a:t>Разложим числа 28 и 42 на простые множители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500034" y="3357562"/>
            <a:ext cx="642942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rgbClr val="0000FF"/>
                </a:solidFill>
                <a:sym typeface="Symbol"/>
              </a:rPr>
              <a:t>28 = 2*2*7 </a:t>
            </a:r>
          </a:p>
          <a:p>
            <a:r>
              <a:rPr lang="ru-RU" sz="3600" b="1" dirty="0" smtClean="0">
                <a:solidFill>
                  <a:srgbClr val="0000FF"/>
                </a:solidFill>
                <a:sym typeface="Symbol"/>
              </a:rPr>
              <a:t>42 = 2*3*7</a:t>
            </a:r>
            <a:endParaRPr lang="ru-RU" sz="2400" dirty="0">
              <a:solidFill>
                <a:srgbClr val="0000FF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428596" y="5854503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</a:rPr>
              <a:t>Ответ: </a:t>
            </a:r>
            <a:r>
              <a:rPr lang="en-US" sz="3600" b="1" dirty="0" smtClean="0">
                <a:solidFill>
                  <a:schemeClr val="accent1">
                    <a:lumMod val="50000"/>
                  </a:schemeClr>
                </a:solidFill>
              </a:rPr>
              <a:t>3</a:t>
            </a:r>
            <a:endParaRPr lang="ru-RU" sz="3600" b="1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>
            <a:off x="1285852" y="357166"/>
            <a:ext cx="500066" cy="0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Прямоугольник 23"/>
          <p:cNvSpPr/>
          <p:nvPr/>
        </p:nvSpPr>
        <p:spPr>
          <a:xfrm>
            <a:off x="428596" y="4711495"/>
            <a:ext cx="750099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00B050"/>
                </a:solidFill>
              </a:rPr>
              <a:t>А </a:t>
            </a:r>
            <a:r>
              <a:rPr lang="en-US" sz="2800" b="1" baseline="-25000" dirty="0" smtClean="0">
                <a:solidFill>
                  <a:srgbClr val="00B050"/>
                </a:solidFill>
              </a:rPr>
              <a:t>min</a:t>
            </a:r>
            <a:r>
              <a:rPr lang="ru-RU" sz="2800" b="1" dirty="0" smtClean="0">
                <a:solidFill>
                  <a:srgbClr val="00B050"/>
                </a:solidFill>
              </a:rPr>
              <a:t> это делитель числа </a:t>
            </a:r>
            <a:r>
              <a:rPr lang="en-US" sz="2800" b="1" dirty="0" smtClean="0">
                <a:solidFill>
                  <a:srgbClr val="00B050"/>
                </a:solidFill>
              </a:rPr>
              <a:t>b (42)</a:t>
            </a:r>
            <a:r>
              <a:rPr lang="ru-RU" sz="2800" b="1" dirty="0" smtClean="0">
                <a:solidFill>
                  <a:srgbClr val="00B050"/>
                </a:solidFill>
              </a:rPr>
              <a:t>, на который не делится число </a:t>
            </a:r>
            <a:r>
              <a:rPr lang="en-US" sz="2800" b="1" dirty="0" smtClean="0">
                <a:solidFill>
                  <a:srgbClr val="00B050"/>
                </a:solidFill>
              </a:rPr>
              <a:t>a (28)</a:t>
            </a:r>
            <a:endParaRPr lang="ru-RU" sz="2800" b="1" dirty="0" smtClean="0">
              <a:solidFill>
                <a:srgbClr val="00B050"/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428596" y="857232"/>
            <a:ext cx="7715304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b="1" dirty="0" smtClean="0">
                <a:solidFill>
                  <a:schemeClr val="accent1">
                    <a:lumMod val="50000"/>
                  </a:schemeClr>
                </a:solidFill>
              </a:rPr>
              <a:t>Сопоставим полученное выражение с законом де Моргана</a:t>
            </a:r>
          </a:p>
        </p:txBody>
      </p:sp>
      <p:sp>
        <p:nvSpPr>
          <p:cNvPr id="28" name="Прямоугольник 27"/>
          <p:cNvSpPr/>
          <p:nvPr/>
        </p:nvSpPr>
        <p:spPr>
          <a:xfrm>
            <a:off x="428596" y="1353909"/>
            <a:ext cx="284244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а </a:t>
            </a:r>
            <a:r>
              <a:rPr lang="ru-RU" sz="3600" b="1" dirty="0" smtClean="0">
                <a:solidFill>
                  <a:srgbClr val="FF0000"/>
                </a:solidFill>
                <a:sym typeface="Symbol"/>
              </a:rPr>
              <a:t>  </a:t>
            </a:r>
            <a:r>
              <a:rPr lang="en-US" sz="3600" b="1" dirty="0" smtClean="0">
                <a:solidFill>
                  <a:srgbClr val="FF0000"/>
                </a:solidFill>
                <a:sym typeface="Symbol"/>
              </a:rPr>
              <a:t>b = a + b</a:t>
            </a:r>
            <a:endParaRPr lang="ru-RU" sz="3600" dirty="0">
              <a:solidFill>
                <a:srgbClr val="FF0000"/>
              </a:solidFill>
            </a:endParaRPr>
          </a:p>
        </p:txBody>
      </p:sp>
      <p:cxnSp>
        <p:nvCxnSpPr>
          <p:cNvPr id="31" name="Прямая соединительная линия 30"/>
          <p:cNvCxnSpPr/>
          <p:nvPr/>
        </p:nvCxnSpPr>
        <p:spPr>
          <a:xfrm>
            <a:off x="2143108" y="1425347"/>
            <a:ext cx="35719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Прямоугольник 32"/>
          <p:cNvSpPr/>
          <p:nvPr/>
        </p:nvSpPr>
        <p:spPr>
          <a:xfrm>
            <a:off x="357158" y="2119962"/>
            <a:ext cx="77153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00B050"/>
                </a:solidFill>
              </a:rPr>
              <a:t>Можем сказать, что 28 </a:t>
            </a:r>
            <a:r>
              <a:rPr lang="en-US" sz="2800" b="1" dirty="0" smtClean="0">
                <a:solidFill>
                  <a:srgbClr val="00B050"/>
                </a:solidFill>
              </a:rPr>
              <a:t>- </a:t>
            </a:r>
            <a:r>
              <a:rPr lang="ru-RU" sz="2800" b="1" dirty="0" smtClean="0">
                <a:solidFill>
                  <a:srgbClr val="00B050"/>
                </a:solidFill>
              </a:rPr>
              <a:t>это </a:t>
            </a:r>
            <a:r>
              <a:rPr lang="en-US" sz="2800" b="1" dirty="0" smtClean="0">
                <a:solidFill>
                  <a:srgbClr val="00B050"/>
                </a:solidFill>
              </a:rPr>
              <a:t>a</a:t>
            </a:r>
            <a:r>
              <a:rPr lang="ru-RU" sz="2800" b="1" dirty="0" smtClean="0">
                <a:solidFill>
                  <a:srgbClr val="00B050"/>
                </a:solidFill>
              </a:rPr>
              <a:t>, а 42 </a:t>
            </a:r>
            <a:r>
              <a:rPr lang="en-US" sz="2800" b="1" dirty="0" smtClean="0">
                <a:solidFill>
                  <a:srgbClr val="00B050"/>
                </a:solidFill>
              </a:rPr>
              <a:t>- </a:t>
            </a:r>
            <a:r>
              <a:rPr lang="ru-RU" sz="2800" b="1" dirty="0" smtClean="0">
                <a:solidFill>
                  <a:srgbClr val="00B050"/>
                </a:solidFill>
              </a:rPr>
              <a:t>это </a:t>
            </a:r>
            <a:r>
              <a:rPr lang="en-US" sz="2800" b="1" dirty="0" smtClean="0">
                <a:solidFill>
                  <a:srgbClr val="00B050"/>
                </a:solidFill>
              </a:rPr>
              <a:t>b</a:t>
            </a:r>
            <a:endParaRPr lang="ru-RU" sz="2800" b="1" dirty="0" smtClean="0">
              <a:solidFill>
                <a:srgbClr val="00B050"/>
              </a:solidFill>
            </a:endParaRPr>
          </a:p>
        </p:txBody>
      </p:sp>
      <p:cxnSp>
        <p:nvCxnSpPr>
          <p:cNvPr id="39" name="Прямая соединительная линия 38"/>
          <p:cNvCxnSpPr/>
          <p:nvPr/>
        </p:nvCxnSpPr>
        <p:spPr>
          <a:xfrm>
            <a:off x="3571868" y="2214554"/>
            <a:ext cx="357190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>
            <a:off x="4714876" y="2285992"/>
            <a:ext cx="357190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Прямоугольник 40"/>
          <p:cNvSpPr/>
          <p:nvPr/>
        </p:nvSpPr>
        <p:spPr>
          <a:xfrm>
            <a:off x="1857356" y="3929066"/>
            <a:ext cx="41870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3</a:t>
            </a:r>
            <a:endParaRPr lang="ru-RU" sz="3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advClick="0">
    <p:cover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5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5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8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 build="allAtOnce"/>
      <p:bldP spid="19" grpId="0"/>
      <p:bldP spid="24" grpId="0"/>
      <p:bldP spid="26" grpId="0"/>
      <p:bldP spid="28" grpId="0"/>
      <p:bldP spid="33" grpId="0"/>
      <p:bldP spid="41" grpId="0"/>
      <p:bldP spid="41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14282" y="142852"/>
            <a:ext cx="8715436" cy="657229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TextBox 42"/>
          <p:cNvSpPr txBox="1"/>
          <p:nvPr/>
        </p:nvSpPr>
        <p:spPr>
          <a:xfrm>
            <a:off x="4714876" y="6215082"/>
            <a:ext cx="40719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u="sng" dirty="0" smtClean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№140 (с сайта К.Полякова)</a:t>
            </a:r>
          </a:p>
        </p:txBody>
      </p:sp>
      <p:sp>
        <p:nvSpPr>
          <p:cNvPr id="15" name="Блок-схема: процесс 14">
            <a:hlinkClick r:id="rId2" action="ppaction://hlinksldjump"/>
          </p:cNvPr>
          <p:cNvSpPr/>
          <p:nvPr/>
        </p:nvSpPr>
        <p:spPr>
          <a:xfrm>
            <a:off x="8028384" y="1052736"/>
            <a:ext cx="1080120" cy="360040"/>
          </a:xfrm>
          <a:prstGeom prst="flowChartProcess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 algn="ctr">
              <a:defRPr/>
            </a:pP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</a:rPr>
              <a:t>Задание 1</a:t>
            </a:r>
          </a:p>
        </p:txBody>
      </p:sp>
      <p:sp>
        <p:nvSpPr>
          <p:cNvPr id="16" name="Блок-схема: процесс 15">
            <a:hlinkClick r:id="rId3" action="ppaction://hlinksldjump"/>
          </p:cNvPr>
          <p:cNvSpPr/>
          <p:nvPr/>
        </p:nvSpPr>
        <p:spPr>
          <a:xfrm>
            <a:off x="8028384" y="2348880"/>
            <a:ext cx="1080120" cy="360040"/>
          </a:xfrm>
          <a:prstGeom prst="flowChartProcess">
            <a:avLst/>
          </a:prstGeom>
          <a:solidFill>
            <a:srgbClr val="FFFF99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 algn="ctr">
              <a:defRPr/>
            </a:pP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</a:rPr>
              <a:t>Задание 4</a:t>
            </a:r>
          </a:p>
        </p:txBody>
      </p:sp>
      <p:sp>
        <p:nvSpPr>
          <p:cNvPr id="17" name="Блок-схема: процесс 16">
            <a:hlinkClick r:id="rId4" action="ppaction://hlinksldjump"/>
          </p:cNvPr>
          <p:cNvSpPr/>
          <p:nvPr/>
        </p:nvSpPr>
        <p:spPr>
          <a:xfrm>
            <a:off x="8028384" y="1916832"/>
            <a:ext cx="1080120" cy="360040"/>
          </a:xfrm>
          <a:prstGeom prst="flowChartProcess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 algn="ctr">
              <a:defRPr/>
            </a:pP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</a:rPr>
              <a:t>Задание 3</a:t>
            </a:r>
          </a:p>
        </p:txBody>
      </p:sp>
      <p:sp>
        <p:nvSpPr>
          <p:cNvPr id="18" name="Блок-схема: процесс 17">
            <a:hlinkClick r:id="rId5" action="ppaction://hlinksldjump"/>
          </p:cNvPr>
          <p:cNvSpPr/>
          <p:nvPr/>
        </p:nvSpPr>
        <p:spPr>
          <a:xfrm>
            <a:off x="8028384" y="1484784"/>
            <a:ext cx="1080120" cy="360040"/>
          </a:xfrm>
          <a:prstGeom prst="flowChartProcess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 algn="ctr">
              <a:defRPr/>
            </a:pP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</a:rPr>
              <a:t>Задание 2</a:t>
            </a:r>
          </a:p>
        </p:txBody>
      </p:sp>
      <p:sp>
        <p:nvSpPr>
          <p:cNvPr id="19" name="Блок-схема: процесс 18">
            <a:hlinkClick r:id="" action="ppaction://noaction"/>
          </p:cNvPr>
          <p:cNvSpPr/>
          <p:nvPr/>
        </p:nvSpPr>
        <p:spPr>
          <a:xfrm>
            <a:off x="8028384" y="4509120"/>
            <a:ext cx="1080120" cy="360040"/>
          </a:xfrm>
          <a:prstGeom prst="flowChartProcess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 algn="ctr">
              <a:defRPr/>
            </a:pP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</a:rPr>
              <a:t>Задание 9</a:t>
            </a:r>
          </a:p>
        </p:txBody>
      </p:sp>
      <p:sp>
        <p:nvSpPr>
          <p:cNvPr id="20" name="Блок-схема: процесс 19">
            <a:hlinkClick r:id="" action="ppaction://noaction"/>
          </p:cNvPr>
          <p:cNvSpPr/>
          <p:nvPr/>
        </p:nvSpPr>
        <p:spPr>
          <a:xfrm>
            <a:off x="8028384" y="4077072"/>
            <a:ext cx="1080120" cy="360040"/>
          </a:xfrm>
          <a:prstGeom prst="flowChartProcess">
            <a:avLst/>
          </a:prstGeom>
          <a:solidFill>
            <a:srgbClr val="FFCC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 algn="ctr">
              <a:defRPr/>
            </a:pP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</a:rPr>
              <a:t>Задание 8</a:t>
            </a:r>
          </a:p>
        </p:txBody>
      </p:sp>
      <p:sp>
        <p:nvSpPr>
          <p:cNvPr id="25" name="Блок-схема: процесс 24">
            <a:hlinkClick r:id="rId6" action="ppaction://hlinksldjump"/>
          </p:cNvPr>
          <p:cNvSpPr/>
          <p:nvPr/>
        </p:nvSpPr>
        <p:spPr>
          <a:xfrm>
            <a:off x="8028384" y="3645024"/>
            <a:ext cx="1080120" cy="360040"/>
          </a:xfrm>
          <a:prstGeom prst="flowChartProcess">
            <a:avLst/>
          </a:prstGeom>
          <a:solidFill>
            <a:srgbClr val="A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 algn="ctr">
              <a:defRPr/>
            </a:pP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</a:rPr>
              <a:t>Задание 7</a:t>
            </a:r>
          </a:p>
        </p:txBody>
      </p:sp>
      <p:sp>
        <p:nvSpPr>
          <p:cNvPr id="26" name="Блок-схема: процесс 25">
            <a:hlinkClick r:id="rId7" action="ppaction://hlinksldjump"/>
          </p:cNvPr>
          <p:cNvSpPr/>
          <p:nvPr/>
        </p:nvSpPr>
        <p:spPr>
          <a:xfrm>
            <a:off x="8028384" y="3212976"/>
            <a:ext cx="1080120" cy="360040"/>
          </a:xfrm>
          <a:prstGeom prst="flowChartProcess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 algn="ctr">
              <a:defRPr/>
            </a:pP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</a:rPr>
              <a:t>Задание 6</a:t>
            </a:r>
          </a:p>
        </p:txBody>
      </p:sp>
      <p:sp>
        <p:nvSpPr>
          <p:cNvPr id="27" name="Блок-схема: процесс 26">
            <a:hlinkClick r:id="rId8" action="ppaction://hlinksldjump"/>
          </p:cNvPr>
          <p:cNvSpPr/>
          <p:nvPr/>
        </p:nvSpPr>
        <p:spPr>
          <a:xfrm>
            <a:off x="8028384" y="2780928"/>
            <a:ext cx="1080120" cy="360040"/>
          </a:xfrm>
          <a:prstGeom prst="flowChartProcess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 algn="ctr">
              <a:defRPr/>
            </a:pP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</a:rPr>
              <a:t>Задание 5</a:t>
            </a:r>
          </a:p>
        </p:txBody>
      </p:sp>
      <p:sp>
        <p:nvSpPr>
          <p:cNvPr id="28" name="Блок-схема: процесс 27">
            <a:hlinkClick r:id="" action="ppaction://noaction"/>
          </p:cNvPr>
          <p:cNvSpPr/>
          <p:nvPr/>
        </p:nvSpPr>
        <p:spPr>
          <a:xfrm>
            <a:off x="8028384" y="4941168"/>
            <a:ext cx="1080120" cy="360040"/>
          </a:xfrm>
          <a:prstGeom prst="flowChartProcess">
            <a:avLst/>
          </a:prstGeom>
          <a:solidFill>
            <a:srgbClr val="FF99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 algn="ctr">
              <a:defRPr/>
            </a:pP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</a:rPr>
              <a:t>Задание 10</a:t>
            </a:r>
          </a:p>
        </p:txBody>
      </p:sp>
      <p:sp>
        <p:nvSpPr>
          <p:cNvPr id="49" name="Прямоугольник 48"/>
          <p:cNvSpPr/>
          <p:nvPr/>
        </p:nvSpPr>
        <p:spPr>
          <a:xfrm>
            <a:off x="214282" y="214290"/>
            <a:ext cx="771530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Обозначим через ДЕЛ(</a:t>
            </a:r>
            <a:r>
              <a:rPr lang="ru-RU" sz="2400" b="1" dirty="0" err="1" smtClean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n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, </a:t>
            </a:r>
            <a:r>
              <a:rPr lang="ru-RU" sz="2400" b="1" dirty="0" err="1" smtClean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m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) утверждение «натуральное число </a:t>
            </a:r>
            <a:r>
              <a:rPr lang="ru-RU" sz="2400" b="1" dirty="0" err="1" smtClean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n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 делится без остатка на натуральное число </a:t>
            </a:r>
            <a:r>
              <a:rPr lang="ru-RU" sz="2400" b="1" dirty="0" err="1" smtClean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m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». Для какого наименьшего натурального числа А формула</a:t>
            </a:r>
          </a:p>
          <a:p>
            <a:pPr lvl="0" algn="just"/>
            <a:endParaRPr lang="ru-RU" sz="2400" b="1" dirty="0" smtClean="0">
              <a:solidFill>
                <a:schemeClr val="accent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  <a:p>
            <a:pPr algn="ctr"/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(ДЕЛ(</a:t>
            </a:r>
            <a:r>
              <a:rPr lang="ru-RU" sz="2400" b="1" dirty="0" err="1" smtClean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x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, A) 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  <a:sym typeface="Symbol"/>
              </a:rPr>
              <a:t>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 ¬ДЕЛ(</a:t>
            </a:r>
            <a:r>
              <a:rPr lang="ru-RU" sz="2400" b="1" dirty="0" err="1" smtClean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x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, 36)) 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  <a:sym typeface="Symbol"/>
              </a:rPr>
              <a:t>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 ¬ДЕЛ(</a:t>
            </a:r>
            <a:r>
              <a:rPr lang="ru-RU" sz="2400" b="1" dirty="0" err="1" smtClean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x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, 12)</a:t>
            </a:r>
          </a:p>
          <a:p>
            <a:pPr algn="just"/>
            <a:endParaRPr lang="ru-RU" sz="2400" b="1" dirty="0" smtClean="0">
              <a:solidFill>
                <a:schemeClr val="accent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  <a:p>
            <a:pPr algn="just"/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тождественно истинна (то есть принимает значение 1 при любом натуральном значении переменной </a:t>
            </a:r>
            <a:r>
              <a:rPr lang="ru-RU" sz="2400" b="1" dirty="0" err="1" smtClean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х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)? </a:t>
            </a:r>
          </a:p>
          <a:p>
            <a:endParaRPr lang="ru-RU" sz="2400" dirty="0" smtClean="0"/>
          </a:p>
        </p:txBody>
      </p:sp>
      <p:sp>
        <p:nvSpPr>
          <p:cNvPr id="50" name="Прямоугольник 49"/>
          <p:cNvSpPr/>
          <p:nvPr/>
        </p:nvSpPr>
        <p:spPr>
          <a:xfrm>
            <a:off x="357158" y="4211429"/>
            <a:ext cx="224414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>
                <a:solidFill>
                  <a:srgbClr val="0000FF"/>
                </a:solidFill>
              </a:rPr>
              <a:t>ДЕЛ (</a:t>
            </a:r>
            <a:r>
              <a:rPr lang="en-US" sz="3600" b="1" dirty="0" smtClean="0">
                <a:solidFill>
                  <a:srgbClr val="0000FF"/>
                </a:solidFill>
              </a:rPr>
              <a:t>n, m)</a:t>
            </a:r>
            <a:endParaRPr lang="ru-RU" sz="3600" dirty="0">
              <a:solidFill>
                <a:srgbClr val="0000FF"/>
              </a:solidFill>
            </a:endParaRPr>
          </a:p>
        </p:txBody>
      </p:sp>
      <p:cxnSp>
        <p:nvCxnSpPr>
          <p:cNvPr id="51" name="Прямая со стрелкой 50"/>
          <p:cNvCxnSpPr>
            <a:endCxn id="52" idx="1"/>
          </p:cNvCxnSpPr>
          <p:nvPr/>
        </p:nvCxnSpPr>
        <p:spPr>
          <a:xfrm flipV="1">
            <a:off x="1714480" y="3891653"/>
            <a:ext cx="1857388" cy="534090"/>
          </a:xfrm>
          <a:prstGeom prst="straightConnector1">
            <a:avLst/>
          </a:prstGeom>
          <a:ln w="571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Прямоугольник 51"/>
          <p:cNvSpPr/>
          <p:nvPr/>
        </p:nvSpPr>
        <p:spPr>
          <a:xfrm>
            <a:off x="3571868" y="3568487"/>
            <a:ext cx="198317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>
                <a:solidFill>
                  <a:srgbClr val="00B050"/>
                </a:solidFill>
              </a:rPr>
              <a:t>делимое</a:t>
            </a:r>
            <a:endParaRPr lang="ru-RU" sz="3600" dirty="0">
              <a:solidFill>
                <a:srgbClr val="00B050"/>
              </a:solidFill>
            </a:endParaRPr>
          </a:p>
        </p:txBody>
      </p:sp>
      <p:cxnSp>
        <p:nvCxnSpPr>
          <p:cNvPr id="53" name="Прямая со стрелкой 52"/>
          <p:cNvCxnSpPr/>
          <p:nvPr/>
        </p:nvCxnSpPr>
        <p:spPr>
          <a:xfrm>
            <a:off x="2357422" y="4782933"/>
            <a:ext cx="1214446" cy="142876"/>
          </a:xfrm>
          <a:prstGeom prst="straightConnector1">
            <a:avLst/>
          </a:prstGeom>
          <a:ln w="571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Прямоугольник 53"/>
          <p:cNvSpPr/>
          <p:nvPr/>
        </p:nvSpPr>
        <p:spPr>
          <a:xfrm>
            <a:off x="3571868" y="4711495"/>
            <a:ext cx="204491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>
                <a:solidFill>
                  <a:srgbClr val="00B050"/>
                </a:solidFill>
              </a:rPr>
              <a:t>делитель</a:t>
            </a:r>
            <a:endParaRPr lang="ru-RU" sz="3600" dirty="0">
              <a:solidFill>
                <a:srgbClr val="00B050"/>
              </a:solidFill>
            </a:endParaRPr>
          </a:p>
        </p:txBody>
      </p:sp>
      <p:sp>
        <p:nvSpPr>
          <p:cNvPr id="55" name="Прямоугольник 54"/>
          <p:cNvSpPr/>
          <p:nvPr/>
        </p:nvSpPr>
        <p:spPr>
          <a:xfrm>
            <a:off x="357158" y="5640189"/>
            <a:ext cx="421484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rgbClr val="0000FF"/>
                </a:solidFill>
              </a:rPr>
              <a:t>(А *36</a:t>
            </a:r>
            <a:r>
              <a:rPr lang="ru-RU" sz="3600" b="1" dirty="0" smtClean="0">
                <a:solidFill>
                  <a:srgbClr val="0000FF"/>
                </a:solidFill>
                <a:sym typeface="Symbol"/>
              </a:rPr>
              <a:t>)  12 = 1</a:t>
            </a:r>
            <a:endParaRPr lang="ru-RU" sz="3600" dirty="0">
              <a:solidFill>
                <a:srgbClr val="0000FF"/>
              </a:solidFill>
            </a:endParaRPr>
          </a:p>
        </p:txBody>
      </p:sp>
      <p:sp>
        <p:nvSpPr>
          <p:cNvPr id="56" name="Левая фигурная скобка 55"/>
          <p:cNvSpPr/>
          <p:nvPr/>
        </p:nvSpPr>
        <p:spPr>
          <a:xfrm rot="16200000">
            <a:off x="2071670" y="1785925"/>
            <a:ext cx="214312" cy="1357324"/>
          </a:xfrm>
          <a:prstGeom prst="leftBrac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TextBox 56"/>
          <p:cNvSpPr txBox="1"/>
          <p:nvPr/>
        </p:nvSpPr>
        <p:spPr>
          <a:xfrm>
            <a:off x="2000232" y="2528824"/>
            <a:ext cx="7143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0000FF"/>
                </a:solidFill>
              </a:rPr>
              <a:t>А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3786182" y="2528824"/>
            <a:ext cx="7143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0000FF"/>
                </a:solidFill>
              </a:rPr>
              <a:t>36</a:t>
            </a:r>
          </a:p>
        </p:txBody>
      </p:sp>
      <p:sp>
        <p:nvSpPr>
          <p:cNvPr id="59" name="Левая фигурная скобка 58"/>
          <p:cNvSpPr/>
          <p:nvPr/>
        </p:nvSpPr>
        <p:spPr>
          <a:xfrm rot="16200000">
            <a:off x="3891644" y="1748512"/>
            <a:ext cx="217703" cy="1428760"/>
          </a:xfrm>
          <a:prstGeom prst="leftBrac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Левая фигурная скобка 59"/>
          <p:cNvSpPr/>
          <p:nvPr/>
        </p:nvSpPr>
        <p:spPr>
          <a:xfrm rot="16200000">
            <a:off x="5822166" y="1750207"/>
            <a:ext cx="214314" cy="1428758"/>
          </a:xfrm>
          <a:prstGeom prst="leftBrac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TextBox 60"/>
          <p:cNvSpPr txBox="1"/>
          <p:nvPr/>
        </p:nvSpPr>
        <p:spPr>
          <a:xfrm>
            <a:off x="5715008" y="2528824"/>
            <a:ext cx="7143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0000FF"/>
                </a:solidFill>
              </a:rPr>
              <a:t>12</a:t>
            </a:r>
          </a:p>
        </p:txBody>
      </p:sp>
      <p:sp>
        <p:nvSpPr>
          <p:cNvPr id="62" name="Прямоугольник 61"/>
          <p:cNvSpPr/>
          <p:nvPr/>
        </p:nvSpPr>
        <p:spPr>
          <a:xfrm>
            <a:off x="6000760" y="4139991"/>
            <a:ext cx="1602042" cy="646331"/>
          </a:xfrm>
          <a:prstGeom prst="rect">
            <a:avLst/>
          </a:prstGeom>
          <a:ln>
            <a:solidFill>
              <a:srgbClr val="0000FF"/>
            </a:solidFill>
          </a:ln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А</a:t>
            </a:r>
            <a:r>
              <a:rPr lang="ru-RU" sz="3600" b="1" baseline="-25000" dirty="0" smtClean="0">
                <a:solidFill>
                  <a:srgbClr val="FF0000"/>
                </a:solidFill>
              </a:rPr>
              <a:t> </a:t>
            </a:r>
            <a:r>
              <a:rPr lang="en-US" sz="3600" b="1" baseline="-25000" dirty="0" smtClean="0">
                <a:solidFill>
                  <a:srgbClr val="FF0000"/>
                </a:solidFill>
              </a:rPr>
              <a:t>min </a:t>
            </a:r>
            <a:r>
              <a:rPr lang="en-US" sz="3600" b="1" dirty="0" smtClean="0">
                <a:solidFill>
                  <a:srgbClr val="FF0000"/>
                </a:solidFill>
              </a:rPr>
              <a:t>- </a:t>
            </a:r>
            <a:r>
              <a:rPr lang="ru-RU" sz="3600" b="1" dirty="0" smtClean="0">
                <a:solidFill>
                  <a:srgbClr val="FF0000"/>
                </a:solidFill>
              </a:rPr>
              <a:t>?</a:t>
            </a:r>
            <a:endParaRPr lang="ru-RU" sz="3600" dirty="0">
              <a:solidFill>
                <a:srgbClr val="FF0000"/>
              </a:solidFill>
            </a:endParaRPr>
          </a:p>
        </p:txBody>
      </p:sp>
      <p:cxnSp>
        <p:nvCxnSpPr>
          <p:cNvPr id="29" name="Прямая соединительная линия 28"/>
          <p:cNvCxnSpPr/>
          <p:nvPr/>
        </p:nvCxnSpPr>
        <p:spPr>
          <a:xfrm>
            <a:off x="3929058" y="2571744"/>
            <a:ext cx="214314" cy="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>
            <a:off x="1214414" y="5715016"/>
            <a:ext cx="500066" cy="0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>
            <a:off x="2428860" y="5715016"/>
            <a:ext cx="500066" cy="0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>
            <a:off x="5857884" y="2571744"/>
            <a:ext cx="214314" cy="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advClick="0">
    <p:cover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000"/>
                            </p:stCondLst>
                            <p:childTnLst>
                              <p:par>
                                <p:cTn id="6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/>
      <p:bldP spid="52" grpId="0"/>
      <p:bldP spid="54" grpId="0"/>
      <p:bldP spid="55" grpId="0"/>
      <p:bldP spid="56" grpId="0" animBg="1"/>
      <p:bldP spid="57" grpId="0"/>
      <p:bldP spid="58" grpId="0"/>
      <p:bldP spid="59" grpId="0" animBg="1"/>
      <p:bldP spid="60" grpId="0" animBg="1"/>
      <p:bldP spid="61" grpId="0"/>
      <p:bldP spid="6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14282" y="142852"/>
            <a:ext cx="8715436" cy="657229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TextBox 42"/>
          <p:cNvSpPr txBox="1"/>
          <p:nvPr/>
        </p:nvSpPr>
        <p:spPr>
          <a:xfrm>
            <a:off x="4857752" y="6215082"/>
            <a:ext cx="39290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u="sng" dirty="0" smtClean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№140 (с сайта К.Полякова)</a:t>
            </a:r>
          </a:p>
        </p:txBody>
      </p:sp>
      <p:sp>
        <p:nvSpPr>
          <p:cNvPr id="15" name="Блок-схема: процесс 14">
            <a:hlinkClick r:id="rId2" action="ppaction://hlinksldjump"/>
          </p:cNvPr>
          <p:cNvSpPr/>
          <p:nvPr/>
        </p:nvSpPr>
        <p:spPr>
          <a:xfrm>
            <a:off x="8028384" y="1052736"/>
            <a:ext cx="1080120" cy="360040"/>
          </a:xfrm>
          <a:prstGeom prst="flowChartProcess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 algn="ctr">
              <a:defRPr/>
            </a:pP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</a:rPr>
              <a:t>Задание 1</a:t>
            </a:r>
          </a:p>
        </p:txBody>
      </p:sp>
      <p:sp>
        <p:nvSpPr>
          <p:cNvPr id="16" name="Блок-схема: процесс 15">
            <a:hlinkClick r:id="rId3" action="ppaction://hlinksldjump"/>
          </p:cNvPr>
          <p:cNvSpPr/>
          <p:nvPr/>
        </p:nvSpPr>
        <p:spPr>
          <a:xfrm>
            <a:off x="8028384" y="2348880"/>
            <a:ext cx="1080120" cy="360040"/>
          </a:xfrm>
          <a:prstGeom prst="flowChartProcess">
            <a:avLst/>
          </a:prstGeom>
          <a:solidFill>
            <a:srgbClr val="FFFF99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 algn="ctr">
              <a:defRPr/>
            </a:pP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</a:rPr>
              <a:t>Задание 4</a:t>
            </a:r>
          </a:p>
        </p:txBody>
      </p:sp>
      <p:sp>
        <p:nvSpPr>
          <p:cNvPr id="17" name="Блок-схема: процесс 16">
            <a:hlinkClick r:id="rId4" action="ppaction://hlinksldjump"/>
          </p:cNvPr>
          <p:cNvSpPr/>
          <p:nvPr/>
        </p:nvSpPr>
        <p:spPr>
          <a:xfrm>
            <a:off x="8028384" y="1916832"/>
            <a:ext cx="1080120" cy="360040"/>
          </a:xfrm>
          <a:prstGeom prst="flowChartProcess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 algn="ctr">
              <a:defRPr/>
            </a:pP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</a:rPr>
              <a:t>Задание 3</a:t>
            </a:r>
          </a:p>
        </p:txBody>
      </p:sp>
      <p:sp>
        <p:nvSpPr>
          <p:cNvPr id="18" name="Блок-схема: процесс 17">
            <a:hlinkClick r:id="rId5" action="ppaction://hlinksldjump"/>
          </p:cNvPr>
          <p:cNvSpPr/>
          <p:nvPr/>
        </p:nvSpPr>
        <p:spPr>
          <a:xfrm>
            <a:off x="8028384" y="1484784"/>
            <a:ext cx="1080120" cy="360040"/>
          </a:xfrm>
          <a:prstGeom prst="flowChartProcess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 algn="ctr">
              <a:defRPr/>
            </a:pP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</a:rPr>
              <a:t>Задание 2</a:t>
            </a:r>
          </a:p>
        </p:txBody>
      </p:sp>
      <p:sp>
        <p:nvSpPr>
          <p:cNvPr id="19" name="Блок-схема: процесс 18">
            <a:hlinkClick r:id="" action="ppaction://noaction"/>
          </p:cNvPr>
          <p:cNvSpPr/>
          <p:nvPr/>
        </p:nvSpPr>
        <p:spPr>
          <a:xfrm>
            <a:off x="8028384" y="4509120"/>
            <a:ext cx="1080120" cy="360040"/>
          </a:xfrm>
          <a:prstGeom prst="flowChartProcess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 algn="ctr">
              <a:defRPr/>
            </a:pP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</a:rPr>
              <a:t>Задание 9</a:t>
            </a:r>
          </a:p>
        </p:txBody>
      </p:sp>
      <p:sp>
        <p:nvSpPr>
          <p:cNvPr id="20" name="Блок-схема: процесс 19">
            <a:hlinkClick r:id="" action="ppaction://noaction"/>
          </p:cNvPr>
          <p:cNvSpPr/>
          <p:nvPr/>
        </p:nvSpPr>
        <p:spPr>
          <a:xfrm>
            <a:off x="8028384" y="4077072"/>
            <a:ext cx="1080120" cy="360040"/>
          </a:xfrm>
          <a:prstGeom prst="flowChartProcess">
            <a:avLst/>
          </a:prstGeom>
          <a:solidFill>
            <a:srgbClr val="FFCC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 algn="ctr">
              <a:defRPr/>
            </a:pP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</a:rPr>
              <a:t>Задание 8</a:t>
            </a:r>
          </a:p>
        </p:txBody>
      </p:sp>
      <p:sp>
        <p:nvSpPr>
          <p:cNvPr id="25" name="Блок-схема: процесс 24">
            <a:hlinkClick r:id="rId6" action="ppaction://hlinksldjump"/>
          </p:cNvPr>
          <p:cNvSpPr/>
          <p:nvPr/>
        </p:nvSpPr>
        <p:spPr>
          <a:xfrm>
            <a:off x="8028384" y="3645024"/>
            <a:ext cx="1080120" cy="360040"/>
          </a:xfrm>
          <a:prstGeom prst="flowChartProcess">
            <a:avLst/>
          </a:prstGeom>
          <a:solidFill>
            <a:srgbClr val="A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 algn="ctr">
              <a:defRPr/>
            </a:pP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</a:rPr>
              <a:t>Задание 7</a:t>
            </a:r>
          </a:p>
        </p:txBody>
      </p:sp>
      <p:sp>
        <p:nvSpPr>
          <p:cNvPr id="26" name="Блок-схема: процесс 25">
            <a:hlinkClick r:id="rId7" action="ppaction://hlinksldjump"/>
          </p:cNvPr>
          <p:cNvSpPr/>
          <p:nvPr/>
        </p:nvSpPr>
        <p:spPr>
          <a:xfrm>
            <a:off x="8028384" y="3212976"/>
            <a:ext cx="1080120" cy="360040"/>
          </a:xfrm>
          <a:prstGeom prst="flowChartProcess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 algn="ctr">
              <a:defRPr/>
            </a:pP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</a:rPr>
              <a:t>Задание 6</a:t>
            </a:r>
          </a:p>
        </p:txBody>
      </p:sp>
      <p:sp>
        <p:nvSpPr>
          <p:cNvPr id="27" name="Блок-схема: процесс 26">
            <a:hlinkClick r:id="rId8" action="ppaction://hlinksldjump"/>
          </p:cNvPr>
          <p:cNvSpPr/>
          <p:nvPr/>
        </p:nvSpPr>
        <p:spPr>
          <a:xfrm>
            <a:off x="8028384" y="2780928"/>
            <a:ext cx="1080120" cy="360040"/>
          </a:xfrm>
          <a:prstGeom prst="flowChartProcess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 algn="ctr">
              <a:defRPr/>
            </a:pP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</a:rPr>
              <a:t>Задание 5</a:t>
            </a:r>
          </a:p>
        </p:txBody>
      </p:sp>
      <p:sp>
        <p:nvSpPr>
          <p:cNvPr id="28" name="Блок-схема: процесс 27">
            <a:hlinkClick r:id="" action="ppaction://noaction"/>
          </p:cNvPr>
          <p:cNvSpPr/>
          <p:nvPr/>
        </p:nvSpPr>
        <p:spPr>
          <a:xfrm>
            <a:off x="8028384" y="4941168"/>
            <a:ext cx="1080120" cy="360040"/>
          </a:xfrm>
          <a:prstGeom prst="flowChartProcess">
            <a:avLst/>
          </a:prstGeom>
          <a:solidFill>
            <a:srgbClr val="FF99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 algn="ctr">
              <a:defRPr/>
            </a:pP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</a:rPr>
              <a:t>Задание 10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357158" y="1071546"/>
            <a:ext cx="6286721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Преобразуем формулу по закону де Моргана</a:t>
            </a:r>
          </a:p>
          <a:p>
            <a:endParaRPr lang="ru-RU" sz="24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ru-RU" sz="2400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428596" y="1714488"/>
            <a:ext cx="290496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А </a:t>
            </a:r>
            <a:r>
              <a:rPr lang="ru-RU" sz="3600" b="1" dirty="0" smtClean="0">
                <a:solidFill>
                  <a:srgbClr val="FF0000"/>
                </a:solidFill>
                <a:sym typeface="Symbol"/>
              </a:rPr>
              <a:t>  </a:t>
            </a:r>
            <a:r>
              <a:rPr lang="en-US" sz="3600" b="1" dirty="0" smtClean="0">
                <a:solidFill>
                  <a:srgbClr val="FF0000"/>
                </a:solidFill>
                <a:sym typeface="Symbol"/>
              </a:rPr>
              <a:t>B = A + B</a:t>
            </a:r>
            <a:endParaRPr lang="ru-RU" sz="3600" dirty="0">
              <a:solidFill>
                <a:srgbClr val="FF0000"/>
              </a:solidFill>
            </a:endParaRPr>
          </a:p>
        </p:txBody>
      </p:sp>
      <p:cxnSp>
        <p:nvCxnSpPr>
          <p:cNvPr id="23" name="Прямая соединительная линия 22"/>
          <p:cNvCxnSpPr/>
          <p:nvPr/>
        </p:nvCxnSpPr>
        <p:spPr>
          <a:xfrm>
            <a:off x="2285984" y="1785926"/>
            <a:ext cx="35719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Прямоугольник 23"/>
          <p:cNvSpPr/>
          <p:nvPr/>
        </p:nvSpPr>
        <p:spPr>
          <a:xfrm>
            <a:off x="428596" y="2428868"/>
            <a:ext cx="35719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rgbClr val="0000FF"/>
                </a:solidFill>
              </a:rPr>
              <a:t>А </a:t>
            </a:r>
            <a:r>
              <a:rPr lang="en-US" sz="3600" b="1" dirty="0" smtClean="0">
                <a:solidFill>
                  <a:srgbClr val="0000FF"/>
                </a:solidFill>
                <a:sym typeface="Symbol"/>
              </a:rPr>
              <a:t>+</a:t>
            </a:r>
            <a:r>
              <a:rPr lang="ru-RU" sz="3600" b="1" dirty="0" smtClean="0">
                <a:solidFill>
                  <a:srgbClr val="0000FF"/>
                </a:solidFill>
                <a:sym typeface="Symbol"/>
              </a:rPr>
              <a:t> 36 + 12 = 1</a:t>
            </a:r>
            <a:endParaRPr lang="ru-RU" sz="3600" dirty="0">
              <a:solidFill>
                <a:srgbClr val="0000FF"/>
              </a:solidFill>
            </a:endParaRPr>
          </a:p>
        </p:txBody>
      </p:sp>
      <p:cxnSp>
        <p:nvCxnSpPr>
          <p:cNvPr id="30" name="Прямая соединительная линия 29"/>
          <p:cNvCxnSpPr/>
          <p:nvPr/>
        </p:nvCxnSpPr>
        <p:spPr>
          <a:xfrm>
            <a:off x="428596" y="2500306"/>
            <a:ext cx="500066" cy="0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Прямоугольник 31"/>
          <p:cNvSpPr/>
          <p:nvPr/>
        </p:nvSpPr>
        <p:spPr>
          <a:xfrm>
            <a:off x="357158" y="3143248"/>
            <a:ext cx="3906839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По закону тождественности</a:t>
            </a:r>
          </a:p>
          <a:p>
            <a:endParaRPr lang="ru-RU" sz="24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ru-RU" sz="2400" dirty="0"/>
          </a:p>
        </p:txBody>
      </p:sp>
      <p:sp>
        <p:nvSpPr>
          <p:cNvPr id="33" name="Прямоугольник 32"/>
          <p:cNvSpPr/>
          <p:nvPr/>
        </p:nvSpPr>
        <p:spPr>
          <a:xfrm>
            <a:off x="571472" y="3714752"/>
            <a:ext cx="185499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А +</a:t>
            </a:r>
            <a:r>
              <a:rPr lang="en-US" sz="3600" b="1" dirty="0" smtClean="0">
                <a:solidFill>
                  <a:srgbClr val="FF0000"/>
                </a:solidFill>
                <a:sym typeface="Symbol"/>
              </a:rPr>
              <a:t> A </a:t>
            </a:r>
            <a:r>
              <a:rPr lang="ru-RU" sz="3600" b="1" dirty="0" smtClean="0">
                <a:solidFill>
                  <a:srgbClr val="FF0000"/>
                </a:solidFill>
                <a:sym typeface="Symbol"/>
              </a:rPr>
              <a:t>=</a:t>
            </a:r>
            <a:r>
              <a:rPr lang="en-US" sz="3600" b="1" dirty="0" smtClean="0">
                <a:solidFill>
                  <a:srgbClr val="FF0000"/>
                </a:solidFill>
                <a:sym typeface="Symbol"/>
              </a:rPr>
              <a:t> </a:t>
            </a:r>
            <a:r>
              <a:rPr lang="ru-RU" sz="3600" b="1" dirty="0" smtClean="0">
                <a:solidFill>
                  <a:srgbClr val="FF0000"/>
                </a:solidFill>
                <a:sym typeface="Symbol"/>
              </a:rPr>
              <a:t>1</a:t>
            </a:r>
            <a:endParaRPr lang="ru-RU" sz="3600" dirty="0">
              <a:solidFill>
                <a:srgbClr val="FF0000"/>
              </a:solidFill>
            </a:endParaRPr>
          </a:p>
        </p:txBody>
      </p:sp>
      <p:cxnSp>
        <p:nvCxnSpPr>
          <p:cNvPr id="34" name="Прямая соединительная линия 33"/>
          <p:cNvCxnSpPr/>
          <p:nvPr/>
        </p:nvCxnSpPr>
        <p:spPr>
          <a:xfrm>
            <a:off x="1285852" y="3786190"/>
            <a:ext cx="35719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Прямоугольник 34"/>
          <p:cNvSpPr/>
          <p:nvPr/>
        </p:nvSpPr>
        <p:spPr>
          <a:xfrm>
            <a:off x="428596" y="4429132"/>
            <a:ext cx="35719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rgbClr val="0000FF"/>
                </a:solidFill>
              </a:rPr>
              <a:t>А </a:t>
            </a:r>
            <a:r>
              <a:rPr lang="en-US" sz="3600" b="1" dirty="0" smtClean="0">
                <a:solidFill>
                  <a:srgbClr val="0000FF"/>
                </a:solidFill>
                <a:sym typeface="Symbol"/>
              </a:rPr>
              <a:t>+</a:t>
            </a:r>
            <a:r>
              <a:rPr lang="ru-RU" sz="3600" b="1" dirty="0" smtClean="0">
                <a:solidFill>
                  <a:srgbClr val="0000FF"/>
                </a:solidFill>
                <a:sym typeface="Symbol"/>
              </a:rPr>
              <a:t> 36 + 12 = 1</a:t>
            </a:r>
            <a:endParaRPr lang="ru-RU" sz="3600" dirty="0">
              <a:solidFill>
                <a:srgbClr val="0000FF"/>
              </a:solidFill>
            </a:endParaRPr>
          </a:p>
        </p:txBody>
      </p:sp>
      <p:cxnSp>
        <p:nvCxnSpPr>
          <p:cNvPr id="36" name="Прямая соединительная линия 35"/>
          <p:cNvCxnSpPr/>
          <p:nvPr/>
        </p:nvCxnSpPr>
        <p:spPr>
          <a:xfrm>
            <a:off x="428596" y="4500570"/>
            <a:ext cx="500066" cy="0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>
            <a:off x="2143108" y="4500570"/>
            <a:ext cx="500066" cy="0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Левая фигурная скобка 37"/>
          <p:cNvSpPr/>
          <p:nvPr/>
        </p:nvSpPr>
        <p:spPr>
          <a:xfrm rot="16200000">
            <a:off x="571472" y="4786322"/>
            <a:ext cx="214314" cy="500066"/>
          </a:xfrm>
          <a:prstGeom prst="leftBrac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Левая фигурная скобка 38"/>
          <p:cNvSpPr/>
          <p:nvPr/>
        </p:nvSpPr>
        <p:spPr>
          <a:xfrm rot="16200000">
            <a:off x="1964513" y="4179099"/>
            <a:ext cx="214314" cy="1714512"/>
          </a:xfrm>
          <a:prstGeom prst="leftBrac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Прямоугольник 39"/>
          <p:cNvSpPr/>
          <p:nvPr/>
        </p:nvSpPr>
        <p:spPr>
          <a:xfrm>
            <a:off x="1857356" y="5143512"/>
            <a:ext cx="37061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00B050"/>
                </a:solidFill>
              </a:rPr>
              <a:t>А</a:t>
            </a:r>
            <a:endParaRPr lang="ru-RU" sz="2400" dirty="0">
              <a:solidFill>
                <a:srgbClr val="00B050"/>
              </a:solidFill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428596" y="5711627"/>
            <a:ext cx="792961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rgbClr val="0000FF"/>
                </a:solidFill>
              </a:rPr>
              <a:t>А </a:t>
            </a:r>
            <a:r>
              <a:rPr lang="ru-RU" sz="3600" b="1" dirty="0" smtClean="0">
                <a:solidFill>
                  <a:srgbClr val="0000FF"/>
                </a:solidFill>
                <a:sym typeface="Symbol"/>
              </a:rPr>
              <a:t>= 36 + 12</a:t>
            </a:r>
            <a:endParaRPr lang="ru-RU" sz="3600" dirty="0" smtClean="0">
              <a:solidFill>
                <a:srgbClr val="00B050"/>
              </a:solidFill>
            </a:endParaRPr>
          </a:p>
          <a:p>
            <a:r>
              <a:rPr lang="ru-RU" sz="3600" b="1" dirty="0" smtClean="0">
                <a:solidFill>
                  <a:srgbClr val="00B050"/>
                </a:solidFill>
                <a:sym typeface="Symbol"/>
              </a:rPr>
              <a:t>  </a:t>
            </a:r>
            <a:endParaRPr lang="ru-RU" sz="2400" dirty="0">
              <a:solidFill>
                <a:srgbClr val="00B050"/>
              </a:solidFill>
            </a:endParaRPr>
          </a:p>
        </p:txBody>
      </p:sp>
      <p:cxnSp>
        <p:nvCxnSpPr>
          <p:cNvPr id="45" name="Прямая соединительная линия 44"/>
          <p:cNvCxnSpPr/>
          <p:nvPr/>
        </p:nvCxnSpPr>
        <p:spPr>
          <a:xfrm>
            <a:off x="2071670" y="5786454"/>
            <a:ext cx="500066" cy="0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Прямоугольник 40"/>
          <p:cNvSpPr/>
          <p:nvPr/>
        </p:nvSpPr>
        <p:spPr>
          <a:xfrm>
            <a:off x="285720" y="285728"/>
            <a:ext cx="421484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rgbClr val="0000FF"/>
                </a:solidFill>
              </a:rPr>
              <a:t>(А *36</a:t>
            </a:r>
            <a:r>
              <a:rPr lang="ru-RU" sz="3600" b="1" dirty="0" smtClean="0">
                <a:solidFill>
                  <a:srgbClr val="0000FF"/>
                </a:solidFill>
                <a:sym typeface="Symbol"/>
              </a:rPr>
              <a:t>)  12 = 1</a:t>
            </a:r>
            <a:endParaRPr lang="ru-RU" sz="3600" dirty="0">
              <a:solidFill>
                <a:srgbClr val="0000FF"/>
              </a:solidFill>
            </a:endParaRPr>
          </a:p>
        </p:txBody>
      </p:sp>
      <p:cxnSp>
        <p:nvCxnSpPr>
          <p:cNvPr id="46" name="Прямая соединительная линия 45"/>
          <p:cNvCxnSpPr/>
          <p:nvPr/>
        </p:nvCxnSpPr>
        <p:spPr>
          <a:xfrm>
            <a:off x="1142976" y="360555"/>
            <a:ext cx="500066" cy="0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>
            <a:off x="2357422" y="360555"/>
            <a:ext cx="500066" cy="0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>
            <a:off x="2143108" y="2500306"/>
            <a:ext cx="500066" cy="0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advClick="0">
    <p:cover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000"/>
                            </p:stCondLst>
                            <p:childTnLst>
                              <p:par>
                                <p:cTn id="3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500"/>
                            </p:stCondLst>
                            <p:childTnLst>
                              <p:par>
                                <p:cTn id="7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  <p:bldP spid="24" grpId="0"/>
      <p:bldP spid="32" grpId="0"/>
      <p:bldP spid="33" grpId="0"/>
      <p:bldP spid="35" grpId="0"/>
      <p:bldP spid="38" grpId="0" animBg="1"/>
      <p:bldP spid="39" grpId="0" animBg="1"/>
      <p:bldP spid="40" grpId="0"/>
      <p:bldP spid="4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14282" y="142852"/>
            <a:ext cx="8715436" cy="657229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TextBox 42"/>
          <p:cNvSpPr txBox="1"/>
          <p:nvPr/>
        </p:nvSpPr>
        <p:spPr>
          <a:xfrm>
            <a:off x="4714876" y="6215082"/>
            <a:ext cx="40719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u="sng" dirty="0" smtClean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№140 (с сайта К.Полякова)</a:t>
            </a:r>
          </a:p>
        </p:txBody>
      </p:sp>
      <p:sp>
        <p:nvSpPr>
          <p:cNvPr id="15" name="Блок-схема: процесс 14">
            <a:hlinkClick r:id="rId2" action="ppaction://hlinksldjump"/>
          </p:cNvPr>
          <p:cNvSpPr/>
          <p:nvPr/>
        </p:nvSpPr>
        <p:spPr>
          <a:xfrm>
            <a:off x="8028384" y="1052736"/>
            <a:ext cx="1080120" cy="360040"/>
          </a:xfrm>
          <a:prstGeom prst="flowChartProcess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 algn="ctr">
              <a:defRPr/>
            </a:pP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</a:rPr>
              <a:t>Задание 1</a:t>
            </a:r>
          </a:p>
        </p:txBody>
      </p:sp>
      <p:sp>
        <p:nvSpPr>
          <p:cNvPr id="16" name="Блок-схема: процесс 15">
            <a:hlinkClick r:id="rId3" action="ppaction://hlinksldjump"/>
          </p:cNvPr>
          <p:cNvSpPr/>
          <p:nvPr/>
        </p:nvSpPr>
        <p:spPr>
          <a:xfrm>
            <a:off x="8028384" y="2348880"/>
            <a:ext cx="1080120" cy="360040"/>
          </a:xfrm>
          <a:prstGeom prst="flowChartProcess">
            <a:avLst/>
          </a:prstGeom>
          <a:solidFill>
            <a:srgbClr val="FFFF99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 algn="ctr">
              <a:defRPr/>
            </a:pP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</a:rPr>
              <a:t>Задание 4</a:t>
            </a:r>
          </a:p>
        </p:txBody>
      </p:sp>
      <p:sp>
        <p:nvSpPr>
          <p:cNvPr id="17" name="Блок-схема: процесс 16">
            <a:hlinkClick r:id="rId4" action="ppaction://hlinksldjump"/>
          </p:cNvPr>
          <p:cNvSpPr/>
          <p:nvPr/>
        </p:nvSpPr>
        <p:spPr>
          <a:xfrm>
            <a:off x="8028384" y="1916832"/>
            <a:ext cx="1080120" cy="360040"/>
          </a:xfrm>
          <a:prstGeom prst="flowChartProcess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 algn="ctr">
              <a:defRPr/>
            </a:pP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</a:rPr>
              <a:t>Задание 3</a:t>
            </a:r>
          </a:p>
        </p:txBody>
      </p:sp>
      <p:sp>
        <p:nvSpPr>
          <p:cNvPr id="18" name="Блок-схема: процесс 17">
            <a:hlinkClick r:id="rId5" action="ppaction://hlinksldjump"/>
          </p:cNvPr>
          <p:cNvSpPr/>
          <p:nvPr/>
        </p:nvSpPr>
        <p:spPr>
          <a:xfrm>
            <a:off x="8028384" y="1484784"/>
            <a:ext cx="1080120" cy="360040"/>
          </a:xfrm>
          <a:prstGeom prst="flowChartProcess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 algn="ctr">
              <a:defRPr/>
            </a:pP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</a:rPr>
              <a:t>Задание 2</a:t>
            </a:r>
          </a:p>
        </p:txBody>
      </p:sp>
      <p:sp>
        <p:nvSpPr>
          <p:cNvPr id="19" name="Блок-схема: процесс 18">
            <a:hlinkClick r:id="" action="ppaction://noaction"/>
          </p:cNvPr>
          <p:cNvSpPr/>
          <p:nvPr/>
        </p:nvSpPr>
        <p:spPr>
          <a:xfrm>
            <a:off x="8028384" y="4509120"/>
            <a:ext cx="1080120" cy="360040"/>
          </a:xfrm>
          <a:prstGeom prst="flowChartProcess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 algn="ctr">
              <a:defRPr/>
            </a:pP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</a:rPr>
              <a:t>Задание 9</a:t>
            </a:r>
          </a:p>
        </p:txBody>
      </p:sp>
      <p:sp>
        <p:nvSpPr>
          <p:cNvPr id="20" name="Блок-схема: процесс 19">
            <a:hlinkClick r:id="" action="ppaction://noaction"/>
          </p:cNvPr>
          <p:cNvSpPr/>
          <p:nvPr/>
        </p:nvSpPr>
        <p:spPr>
          <a:xfrm>
            <a:off x="8028384" y="4077072"/>
            <a:ext cx="1080120" cy="360040"/>
          </a:xfrm>
          <a:prstGeom prst="flowChartProcess">
            <a:avLst/>
          </a:prstGeom>
          <a:solidFill>
            <a:srgbClr val="FFCC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 algn="ctr">
              <a:defRPr/>
            </a:pP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</a:rPr>
              <a:t>Задание 8</a:t>
            </a:r>
          </a:p>
        </p:txBody>
      </p:sp>
      <p:sp>
        <p:nvSpPr>
          <p:cNvPr id="25" name="Блок-схема: процесс 24">
            <a:hlinkClick r:id="rId6" action="ppaction://hlinksldjump"/>
          </p:cNvPr>
          <p:cNvSpPr/>
          <p:nvPr/>
        </p:nvSpPr>
        <p:spPr>
          <a:xfrm>
            <a:off x="8028384" y="3645024"/>
            <a:ext cx="1080120" cy="360040"/>
          </a:xfrm>
          <a:prstGeom prst="flowChartProcess">
            <a:avLst/>
          </a:prstGeom>
          <a:solidFill>
            <a:srgbClr val="A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 algn="ctr">
              <a:defRPr/>
            </a:pP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</a:rPr>
              <a:t>Задание 7</a:t>
            </a:r>
          </a:p>
        </p:txBody>
      </p:sp>
      <p:sp>
        <p:nvSpPr>
          <p:cNvPr id="26" name="Блок-схема: процесс 25">
            <a:hlinkClick r:id="rId7" action="ppaction://hlinksldjump"/>
          </p:cNvPr>
          <p:cNvSpPr/>
          <p:nvPr/>
        </p:nvSpPr>
        <p:spPr>
          <a:xfrm>
            <a:off x="8028384" y="3212976"/>
            <a:ext cx="1080120" cy="360040"/>
          </a:xfrm>
          <a:prstGeom prst="flowChartProcess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 algn="ctr">
              <a:defRPr/>
            </a:pP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</a:rPr>
              <a:t>Задание 6</a:t>
            </a:r>
          </a:p>
        </p:txBody>
      </p:sp>
      <p:sp>
        <p:nvSpPr>
          <p:cNvPr id="27" name="Блок-схема: процесс 26">
            <a:hlinkClick r:id="rId8" action="ppaction://hlinksldjump"/>
          </p:cNvPr>
          <p:cNvSpPr/>
          <p:nvPr/>
        </p:nvSpPr>
        <p:spPr>
          <a:xfrm>
            <a:off x="8028384" y="2780928"/>
            <a:ext cx="1080120" cy="360040"/>
          </a:xfrm>
          <a:prstGeom prst="flowChartProcess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 algn="ctr">
              <a:defRPr/>
            </a:pP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</a:rPr>
              <a:t>Задание 5</a:t>
            </a:r>
          </a:p>
        </p:txBody>
      </p:sp>
      <p:sp>
        <p:nvSpPr>
          <p:cNvPr id="28" name="Блок-схема: процесс 27">
            <a:hlinkClick r:id="" action="ppaction://noaction"/>
          </p:cNvPr>
          <p:cNvSpPr/>
          <p:nvPr/>
        </p:nvSpPr>
        <p:spPr>
          <a:xfrm>
            <a:off x="8028384" y="4941168"/>
            <a:ext cx="1080120" cy="360040"/>
          </a:xfrm>
          <a:prstGeom prst="flowChartProcess">
            <a:avLst/>
          </a:prstGeom>
          <a:solidFill>
            <a:srgbClr val="FF99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 algn="ctr">
              <a:defRPr/>
            </a:pP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</a:rPr>
              <a:t>Задание 10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500034" y="285728"/>
            <a:ext cx="321471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rgbClr val="0000FF"/>
                </a:solidFill>
              </a:rPr>
              <a:t>А </a:t>
            </a:r>
            <a:r>
              <a:rPr lang="ru-RU" sz="3600" b="1" dirty="0" smtClean="0">
                <a:solidFill>
                  <a:srgbClr val="0000FF"/>
                </a:solidFill>
                <a:sym typeface="Symbol"/>
              </a:rPr>
              <a:t>= 12 + 36</a:t>
            </a:r>
            <a:r>
              <a:rPr lang="ru-RU" sz="3600" b="1" dirty="0" smtClean="0">
                <a:solidFill>
                  <a:srgbClr val="00B050"/>
                </a:solidFill>
                <a:sym typeface="Symbol"/>
              </a:rPr>
              <a:t>  </a:t>
            </a:r>
            <a:endParaRPr lang="ru-RU" sz="2400" dirty="0">
              <a:solidFill>
                <a:srgbClr val="00B050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428596" y="2786058"/>
            <a:ext cx="7429552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500" b="1" dirty="0" smtClean="0">
                <a:solidFill>
                  <a:schemeClr val="accent1">
                    <a:lumMod val="50000"/>
                  </a:schemeClr>
                </a:solidFill>
              </a:rPr>
              <a:t>Разложим числа 12 и 36 на простые множители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500034" y="3357562"/>
            <a:ext cx="642942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rgbClr val="0000FF"/>
                </a:solidFill>
                <a:sym typeface="Symbol"/>
              </a:rPr>
              <a:t>36 = 2*2*3*3 </a:t>
            </a:r>
          </a:p>
          <a:p>
            <a:r>
              <a:rPr lang="ru-RU" sz="3600" b="1" dirty="0" smtClean="0">
                <a:solidFill>
                  <a:srgbClr val="0000FF"/>
                </a:solidFill>
                <a:sym typeface="Symbol"/>
              </a:rPr>
              <a:t>12 = 2*2*3</a:t>
            </a:r>
            <a:endParaRPr lang="ru-RU" sz="2400" dirty="0">
              <a:solidFill>
                <a:srgbClr val="0000FF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428596" y="6140255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</a:rPr>
              <a:t>Ответ: 9</a:t>
            </a:r>
          </a:p>
        </p:txBody>
      </p:sp>
      <p:cxnSp>
        <p:nvCxnSpPr>
          <p:cNvPr id="24" name="Прямая соединительная линия 23"/>
          <p:cNvCxnSpPr/>
          <p:nvPr/>
        </p:nvCxnSpPr>
        <p:spPr>
          <a:xfrm>
            <a:off x="1285852" y="357166"/>
            <a:ext cx="500066" cy="0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Прямоугольник 28"/>
          <p:cNvSpPr/>
          <p:nvPr/>
        </p:nvSpPr>
        <p:spPr>
          <a:xfrm>
            <a:off x="357158" y="4357694"/>
            <a:ext cx="750099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00B050"/>
                </a:solidFill>
              </a:rPr>
              <a:t>А </a:t>
            </a:r>
            <a:r>
              <a:rPr lang="en-US" sz="2800" b="1" baseline="-25000" dirty="0" smtClean="0">
                <a:solidFill>
                  <a:srgbClr val="00B050"/>
                </a:solidFill>
              </a:rPr>
              <a:t>min</a:t>
            </a:r>
            <a:r>
              <a:rPr lang="ru-RU" sz="2800" b="1" dirty="0" smtClean="0">
                <a:solidFill>
                  <a:srgbClr val="00B050"/>
                </a:solidFill>
              </a:rPr>
              <a:t> это делитель числа </a:t>
            </a:r>
            <a:r>
              <a:rPr lang="en-US" sz="2800" b="1" dirty="0" smtClean="0">
                <a:solidFill>
                  <a:srgbClr val="00B050"/>
                </a:solidFill>
              </a:rPr>
              <a:t>b (</a:t>
            </a:r>
            <a:r>
              <a:rPr lang="ru-RU" sz="2800" b="1" dirty="0" smtClean="0">
                <a:solidFill>
                  <a:srgbClr val="00B050"/>
                </a:solidFill>
              </a:rPr>
              <a:t>36</a:t>
            </a:r>
            <a:r>
              <a:rPr lang="en-US" sz="2800" b="1" dirty="0" smtClean="0">
                <a:solidFill>
                  <a:srgbClr val="00B050"/>
                </a:solidFill>
              </a:rPr>
              <a:t>)</a:t>
            </a:r>
            <a:r>
              <a:rPr lang="ru-RU" sz="2800" b="1" dirty="0" smtClean="0">
                <a:solidFill>
                  <a:srgbClr val="00B050"/>
                </a:solidFill>
              </a:rPr>
              <a:t>, на который не делится число </a:t>
            </a:r>
            <a:r>
              <a:rPr lang="en-US" sz="2800" b="1" dirty="0" smtClean="0">
                <a:solidFill>
                  <a:srgbClr val="00B050"/>
                </a:solidFill>
              </a:rPr>
              <a:t>a (</a:t>
            </a:r>
            <a:r>
              <a:rPr lang="ru-RU" sz="2800" b="1" dirty="0" smtClean="0">
                <a:solidFill>
                  <a:srgbClr val="00B050"/>
                </a:solidFill>
              </a:rPr>
              <a:t>12</a:t>
            </a:r>
            <a:r>
              <a:rPr lang="en-US" sz="2800" b="1" dirty="0" smtClean="0">
                <a:solidFill>
                  <a:srgbClr val="00B050"/>
                </a:solidFill>
              </a:rPr>
              <a:t>)</a:t>
            </a:r>
            <a:endParaRPr lang="ru-RU" sz="2800" b="1" dirty="0" smtClean="0">
              <a:solidFill>
                <a:srgbClr val="00B050"/>
              </a:solidFill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428596" y="857232"/>
            <a:ext cx="7715304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b="1" dirty="0" smtClean="0">
                <a:solidFill>
                  <a:schemeClr val="accent1">
                    <a:lumMod val="50000"/>
                  </a:schemeClr>
                </a:solidFill>
              </a:rPr>
              <a:t>Сопоставим полученное выражение с законом де Моргана</a:t>
            </a:r>
          </a:p>
        </p:txBody>
      </p:sp>
      <p:sp>
        <p:nvSpPr>
          <p:cNvPr id="31" name="Прямоугольник 30"/>
          <p:cNvSpPr/>
          <p:nvPr/>
        </p:nvSpPr>
        <p:spPr>
          <a:xfrm>
            <a:off x="428596" y="1353909"/>
            <a:ext cx="284244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а </a:t>
            </a:r>
            <a:r>
              <a:rPr lang="ru-RU" sz="3600" b="1" dirty="0" smtClean="0">
                <a:solidFill>
                  <a:srgbClr val="FF0000"/>
                </a:solidFill>
                <a:sym typeface="Symbol"/>
              </a:rPr>
              <a:t>  </a:t>
            </a:r>
            <a:r>
              <a:rPr lang="en-US" sz="3600" b="1" dirty="0" smtClean="0">
                <a:solidFill>
                  <a:srgbClr val="FF0000"/>
                </a:solidFill>
                <a:sym typeface="Symbol"/>
              </a:rPr>
              <a:t>b = a + b</a:t>
            </a:r>
            <a:endParaRPr lang="ru-RU" sz="3600" dirty="0">
              <a:solidFill>
                <a:srgbClr val="FF0000"/>
              </a:solidFill>
            </a:endParaRPr>
          </a:p>
        </p:txBody>
      </p:sp>
      <p:cxnSp>
        <p:nvCxnSpPr>
          <p:cNvPr id="32" name="Прямая соединительная линия 31"/>
          <p:cNvCxnSpPr/>
          <p:nvPr/>
        </p:nvCxnSpPr>
        <p:spPr>
          <a:xfrm>
            <a:off x="2143108" y="1425347"/>
            <a:ext cx="35719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Прямоугольник 32"/>
          <p:cNvSpPr/>
          <p:nvPr/>
        </p:nvSpPr>
        <p:spPr>
          <a:xfrm>
            <a:off x="357158" y="2119962"/>
            <a:ext cx="77153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00B050"/>
                </a:solidFill>
              </a:rPr>
              <a:t>Можем сказать, что 12 </a:t>
            </a:r>
            <a:r>
              <a:rPr lang="en-US" sz="2800" b="1" dirty="0" smtClean="0">
                <a:solidFill>
                  <a:srgbClr val="00B050"/>
                </a:solidFill>
              </a:rPr>
              <a:t>- </a:t>
            </a:r>
            <a:r>
              <a:rPr lang="ru-RU" sz="2800" b="1" dirty="0" smtClean="0">
                <a:solidFill>
                  <a:srgbClr val="00B050"/>
                </a:solidFill>
              </a:rPr>
              <a:t>это </a:t>
            </a:r>
            <a:r>
              <a:rPr lang="en-US" sz="2800" b="1" dirty="0" smtClean="0">
                <a:solidFill>
                  <a:srgbClr val="00B050"/>
                </a:solidFill>
              </a:rPr>
              <a:t>a</a:t>
            </a:r>
            <a:r>
              <a:rPr lang="ru-RU" sz="2800" b="1" dirty="0" smtClean="0">
                <a:solidFill>
                  <a:srgbClr val="00B050"/>
                </a:solidFill>
              </a:rPr>
              <a:t>, а 36 </a:t>
            </a:r>
            <a:r>
              <a:rPr lang="en-US" sz="2800" b="1" dirty="0" smtClean="0">
                <a:solidFill>
                  <a:srgbClr val="00B050"/>
                </a:solidFill>
              </a:rPr>
              <a:t>- </a:t>
            </a:r>
            <a:r>
              <a:rPr lang="ru-RU" sz="2800" b="1" dirty="0" smtClean="0">
                <a:solidFill>
                  <a:srgbClr val="00B050"/>
                </a:solidFill>
              </a:rPr>
              <a:t>это </a:t>
            </a:r>
            <a:r>
              <a:rPr lang="en-US" sz="2800" b="1" dirty="0" smtClean="0">
                <a:solidFill>
                  <a:srgbClr val="00B050"/>
                </a:solidFill>
              </a:rPr>
              <a:t>b</a:t>
            </a:r>
            <a:endParaRPr lang="ru-RU" sz="2800" b="1" dirty="0" smtClean="0">
              <a:solidFill>
                <a:srgbClr val="00B050"/>
              </a:solidFill>
            </a:endParaRPr>
          </a:p>
        </p:txBody>
      </p:sp>
      <p:cxnSp>
        <p:nvCxnSpPr>
          <p:cNvPr id="34" name="Прямая соединительная линия 33"/>
          <p:cNvCxnSpPr/>
          <p:nvPr/>
        </p:nvCxnSpPr>
        <p:spPr>
          <a:xfrm>
            <a:off x="3571868" y="2214554"/>
            <a:ext cx="357190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>
            <a:off x="4714876" y="2285992"/>
            <a:ext cx="357190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Прямоугольник 35"/>
          <p:cNvSpPr/>
          <p:nvPr/>
        </p:nvSpPr>
        <p:spPr>
          <a:xfrm>
            <a:off x="2795974" y="3357562"/>
            <a:ext cx="41870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3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357158" y="5260975"/>
            <a:ext cx="4357718" cy="830997"/>
          </a:xfrm>
          <a:prstGeom prst="rect">
            <a:avLst/>
          </a:prstGeom>
          <a:ln w="1905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Не подходят </a:t>
            </a:r>
            <a:r>
              <a:rPr lang="ru-RU" sz="2400" dirty="0" smtClean="0">
                <a:solidFill>
                  <a:srgbClr val="FF0000"/>
                </a:solidFill>
              </a:rPr>
              <a:t>2, 3, 2*2=4, 2*3=6, </a:t>
            </a:r>
          </a:p>
          <a:p>
            <a:r>
              <a:rPr lang="ru-RU" sz="2400" b="1" dirty="0" smtClean="0">
                <a:solidFill>
                  <a:srgbClr val="FF0000"/>
                </a:solidFill>
              </a:rPr>
              <a:t>Подходит</a:t>
            </a:r>
            <a:r>
              <a:rPr lang="ru-RU" sz="2400" dirty="0" smtClean="0">
                <a:solidFill>
                  <a:srgbClr val="FF0000"/>
                </a:solidFill>
              </a:rPr>
              <a:t> 3*3=9</a:t>
            </a:r>
          </a:p>
        </p:txBody>
      </p:sp>
      <p:sp>
        <p:nvSpPr>
          <p:cNvPr id="40" name="Прямоугольник 39"/>
          <p:cNvSpPr/>
          <p:nvPr/>
        </p:nvSpPr>
        <p:spPr>
          <a:xfrm>
            <a:off x="3714744" y="285728"/>
            <a:ext cx="2571768" cy="646331"/>
          </a:xfrm>
          <a:prstGeom prst="rect">
            <a:avLst/>
          </a:prstGeom>
          <a:ln w="28575">
            <a:solidFill>
              <a:schemeClr val="tx1"/>
            </a:solidFill>
            <a:prstDash val="dashDot"/>
          </a:ln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</a:rPr>
              <a:t> А </a:t>
            </a: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sym typeface="Symbol"/>
              </a:rPr>
              <a:t>= 36 + 12  </a:t>
            </a:r>
            <a:endParaRPr lang="ru-RU" sz="36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cxnSp>
        <p:nvCxnSpPr>
          <p:cNvPr id="41" name="Прямая соединительная линия 40"/>
          <p:cNvCxnSpPr/>
          <p:nvPr/>
        </p:nvCxnSpPr>
        <p:spPr>
          <a:xfrm>
            <a:off x="5500694" y="357166"/>
            <a:ext cx="500066" cy="0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advClick="0">
    <p:cover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 build="allAtOnce"/>
      <p:bldP spid="23" grpId="0"/>
      <p:bldP spid="29" grpId="0"/>
      <p:bldP spid="30" grpId="0"/>
      <p:bldP spid="31" grpId="0"/>
      <p:bldP spid="33" grpId="0"/>
      <p:bldP spid="36" grpId="0"/>
      <p:bldP spid="3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14282" y="142852"/>
            <a:ext cx="8715436" cy="657229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214330" y="197346"/>
            <a:ext cx="750094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Обозначим через ДЕЛ(</a:t>
            </a:r>
            <a:r>
              <a:rPr lang="ru-RU" sz="2400" b="1" dirty="0" err="1" smtClean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n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, </a:t>
            </a:r>
            <a:r>
              <a:rPr lang="ru-RU" sz="2400" b="1" dirty="0" err="1" smtClean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m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) утверждение «натуральное число </a:t>
            </a:r>
            <a:r>
              <a:rPr lang="ru-RU" sz="2400" b="1" dirty="0" err="1" smtClean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n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 делится без остатка на натуральное число </a:t>
            </a:r>
            <a:r>
              <a:rPr lang="ru-RU" sz="2400" b="1" dirty="0" err="1" smtClean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m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». Для какого наибольшего натурального числа А формула</a:t>
            </a:r>
          </a:p>
          <a:p>
            <a:pPr lvl="0" algn="just"/>
            <a:endParaRPr lang="ru-RU" sz="2400" b="1" dirty="0" smtClean="0">
              <a:solidFill>
                <a:schemeClr val="accent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  <a:p>
            <a:pPr algn="ctr"/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(¬ДЕЛ(</a:t>
            </a:r>
            <a:r>
              <a:rPr lang="ru-RU" sz="2400" b="1" dirty="0" err="1" smtClean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x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, А) 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  <a:sym typeface="Symbol"/>
              </a:rPr>
              <a:t>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 ДЕЛ(</a:t>
            </a:r>
            <a:r>
              <a:rPr lang="ru-RU" sz="2400" b="1" dirty="0" err="1" smtClean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x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, 21)) 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  <a:sym typeface="Symbol"/>
              </a:rPr>
              <a:t>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 ¬ДЕЛ(</a:t>
            </a:r>
            <a:r>
              <a:rPr lang="ru-RU" sz="2400" b="1" dirty="0" err="1" smtClean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x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, 14)</a:t>
            </a:r>
          </a:p>
          <a:p>
            <a:pPr algn="just"/>
            <a:endParaRPr lang="ru-RU" sz="2400" b="1" dirty="0" smtClean="0">
              <a:solidFill>
                <a:schemeClr val="accent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  <a:p>
            <a:pPr algn="just"/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тождественно истинна (то есть принимает значение 1 при любом натуральном значении переменной </a:t>
            </a:r>
            <a:r>
              <a:rPr lang="ru-RU" sz="2400" b="1" dirty="0" err="1" smtClean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х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)? 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4714876" y="6215082"/>
            <a:ext cx="40719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u="sng" dirty="0" smtClean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№121 (с сайта К.Полякова)</a:t>
            </a:r>
          </a:p>
        </p:txBody>
      </p:sp>
      <p:sp>
        <p:nvSpPr>
          <p:cNvPr id="18" name="Блок-схема: процесс 17">
            <a:hlinkClick r:id="rId2" action="ppaction://hlinksldjump"/>
          </p:cNvPr>
          <p:cNvSpPr/>
          <p:nvPr/>
        </p:nvSpPr>
        <p:spPr>
          <a:xfrm>
            <a:off x="8028384" y="1052736"/>
            <a:ext cx="1080120" cy="360040"/>
          </a:xfrm>
          <a:prstGeom prst="flowChartProcess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 algn="ctr">
              <a:defRPr/>
            </a:pP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</a:rPr>
              <a:t>Задание 1</a:t>
            </a:r>
          </a:p>
        </p:txBody>
      </p:sp>
      <p:sp>
        <p:nvSpPr>
          <p:cNvPr id="23" name="Блок-схема: процесс 22">
            <a:hlinkClick r:id="rId3" action="ppaction://hlinksldjump"/>
          </p:cNvPr>
          <p:cNvSpPr/>
          <p:nvPr/>
        </p:nvSpPr>
        <p:spPr>
          <a:xfrm>
            <a:off x="8028384" y="2348880"/>
            <a:ext cx="1080120" cy="360040"/>
          </a:xfrm>
          <a:prstGeom prst="flowChartProcess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 algn="ctr">
              <a:defRPr/>
            </a:pP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</a:rPr>
              <a:t>Задание 4</a:t>
            </a:r>
          </a:p>
        </p:txBody>
      </p:sp>
      <p:sp>
        <p:nvSpPr>
          <p:cNvPr id="24" name="Блок-схема: процесс 23">
            <a:hlinkClick r:id="rId4" action="ppaction://hlinksldjump"/>
          </p:cNvPr>
          <p:cNvSpPr/>
          <p:nvPr/>
        </p:nvSpPr>
        <p:spPr>
          <a:xfrm>
            <a:off x="8028384" y="1916832"/>
            <a:ext cx="1080120" cy="360040"/>
          </a:xfrm>
          <a:prstGeom prst="flowChartProcess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 algn="ctr">
              <a:defRPr/>
            </a:pP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</a:rPr>
              <a:t>Задание 3</a:t>
            </a:r>
          </a:p>
        </p:txBody>
      </p:sp>
      <p:sp>
        <p:nvSpPr>
          <p:cNvPr id="25" name="Блок-схема: процесс 24">
            <a:hlinkClick r:id="rId5" action="ppaction://hlinksldjump"/>
          </p:cNvPr>
          <p:cNvSpPr/>
          <p:nvPr/>
        </p:nvSpPr>
        <p:spPr>
          <a:xfrm>
            <a:off x="8028384" y="1484784"/>
            <a:ext cx="1080120" cy="360040"/>
          </a:xfrm>
          <a:prstGeom prst="flowChartProcess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 algn="ctr">
              <a:defRPr/>
            </a:pP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</a:rPr>
              <a:t>Задание 2</a:t>
            </a:r>
          </a:p>
        </p:txBody>
      </p:sp>
      <p:sp>
        <p:nvSpPr>
          <p:cNvPr id="26" name="Блок-схема: процесс 25">
            <a:hlinkClick r:id="" action="ppaction://noaction"/>
          </p:cNvPr>
          <p:cNvSpPr/>
          <p:nvPr/>
        </p:nvSpPr>
        <p:spPr>
          <a:xfrm>
            <a:off x="8028384" y="4509120"/>
            <a:ext cx="1080120" cy="360040"/>
          </a:xfrm>
          <a:prstGeom prst="flowChartProcess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 algn="ctr">
              <a:defRPr/>
            </a:pP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</a:rPr>
              <a:t>Задание 9</a:t>
            </a:r>
          </a:p>
        </p:txBody>
      </p:sp>
      <p:sp>
        <p:nvSpPr>
          <p:cNvPr id="27" name="Блок-схема: процесс 26">
            <a:hlinkClick r:id="" action="ppaction://noaction"/>
          </p:cNvPr>
          <p:cNvSpPr/>
          <p:nvPr/>
        </p:nvSpPr>
        <p:spPr>
          <a:xfrm>
            <a:off x="8028384" y="4077072"/>
            <a:ext cx="1080120" cy="360040"/>
          </a:xfrm>
          <a:prstGeom prst="flowChartProcess">
            <a:avLst/>
          </a:prstGeom>
          <a:solidFill>
            <a:srgbClr val="FFCC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 algn="ctr">
              <a:defRPr/>
            </a:pP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</a:rPr>
              <a:t>Задание 8</a:t>
            </a:r>
          </a:p>
        </p:txBody>
      </p:sp>
      <p:sp>
        <p:nvSpPr>
          <p:cNvPr id="28" name="Блок-схема: процесс 27">
            <a:hlinkClick r:id="rId6" action="ppaction://hlinksldjump"/>
          </p:cNvPr>
          <p:cNvSpPr/>
          <p:nvPr/>
        </p:nvSpPr>
        <p:spPr>
          <a:xfrm>
            <a:off x="8028384" y="3645024"/>
            <a:ext cx="1080120" cy="360040"/>
          </a:xfrm>
          <a:prstGeom prst="flowChartProcess">
            <a:avLst/>
          </a:prstGeom>
          <a:solidFill>
            <a:srgbClr val="A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 algn="ctr">
              <a:defRPr/>
            </a:pP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</a:rPr>
              <a:t>Задание 7</a:t>
            </a:r>
          </a:p>
        </p:txBody>
      </p:sp>
      <p:sp>
        <p:nvSpPr>
          <p:cNvPr id="29" name="Блок-схема: процесс 28">
            <a:hlinkClick r:id="rId7" action="ppaction://hlinksldjump"/>
          </p:cNvPr>
          <p:cNvSpPr/>
          <p:nvPr/>
        </p:nvSpPr>
        <p:spPr>
          <a:xfrm>
            <a:off x="8028384" y="3212976"/>
            <a:ext cx="1080120" cy="360040"/>
          </a:xfrm>
          <a:prstGeom prst="flowChartProcess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 algn="ctr">
              <a:defRPr/>
            </a:pP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</a:rPr>
              <a:t>Задание 6</a:t>
            </a:r>
          </a:p>
        </p:txBody>
      </p:sp>
      <p:sp>
        <p:nvSpPr>
          <p:cNvPr id="30" name="Блок-схема: процесс 29">
            <a:hlinkClick r:id="rId8" action="ppaction://hlinksldjump"/>
          </p:cNvPr>
          <p:cNvSpPr/>
          <p:nvPr/>
        </p:nvSpPr>
        <p:spPr>
          <a:xfrm>
            <a:off x="8028384" y="2780928"/>
            <a:ext cx="1080120" cy="360040"/>
          </a:xfrm>
          <a:prstGeom prst="flowChartProcess">
            <a:avLst/>
          </a:prstGeom>
          <a:solidFill>
            <a:schemeClr val="accent4">
              <a:lumMod val="20000"/>
              <a:lumOff val="80000"/>
            </a:schemeClr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 algn="ctr">
              <a:defRPr/>
            </a:pP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</a:rPr>
              <a:t>Задание 5</a:t>
            </a:r>
          </a:p>
        </p:txBody>
      </p:sp>
      <p:sp>
        <p:nvSpPr>
          <p:cNvPr id="31" name="Блок-схема: процесс 30">
            <a:hlinkClick r:id="" action="ppaction://noaction"/>
          </p:cNvPr>
          <p:cNvSpPr/>
          <p:nvPr/>
        </p:nvSpPr>
        <p:spPr>
          <a:xfrm>
            <a:off x="8028384" y="4941168"/>
            <a:ext cx="1080120" cy="360040"/>
          </a:xfrm>
          <a:prstGeom prst="flowChartProcess">
            <a:avLst/>
          </a:prstGeom>
          <a:solidFill>
            <a:srgbClr val="FF99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 algn="ctr">
              <a:defRPr/>
            </a:pP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</a:rPr>
              <a:t>Задание 10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357158" y="4211429"/>
            <a:ext cx="224414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>
                <a:solidFill>
                  <a:srgbClr val="0000FF"/>
                </a:solidFill>
              </a:rPr>
              <a:t>ДЕЛ (</a:t>
            </a:r>
            <a:r>
              <a:rPr lang="en-US" sz="3600" b="1" dirty="0" smtClean="0">
                <a:solidFill>
                  <a:srgbClr val="0000FF"/>
                </a:solidFill>
              </a:rPr>
              <a:t>n, m)</a:t>
            </a:r>
            <a:endParaRPr lang="ru-RU" sz="3600" dirty="0">
              <a:solidFill>
                <a:srgbClr val="0000FF"/>
              </a:solidFill>
            </a:endParaRPr>
          </a:p>
        </p:txBody>
      </p:sp>
      <p:cxnSp>
        <p:nvCxnSpPr>
          <p:cNvPr id="17" name="Прямая со стрелкой 16"/>
          <p:cNvCxnSpPr>
            <a:endCxn id="19" idx="1"/>
          </p:cNvCxnSpPr>
          <p:nvPr/>
        </p:nvCxnSpPr>
        <p:spPr>
          <a:xfrm flipV="1">
            <a:off x="1714480" y="3891653"/>
            <a:ext cx="1857388" cy="534090"/>
          </a:xfrm>
          <a:prstGeom prst="straightConnector1">
            <a:avLst/>
          </a:prstGeom>
          <a:ln w="571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Прямоугольник 18"/>
          <p:cNvSpPr/>
          <p:nvPr/>
        </p:nvSpPr>
        <p:spPr>
          <a:xfrm>
            <a:off x="3571868" y="3568487"/>
            <a:ext cx="198317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>
                <a:solidFill>
                  <a:srgbClr val="00B050"/>
                </a:solidFill>
              </a:rPr>
              <a:t>делимое</a:t>
            </a:r>
            <a:endParaRPr lang="ru-RU" sz="3600" dirty="0">
              <a:solidFill>
                <a:srgbClr val="00B050"/>
              </a:solidFill>
            </a:endParaRPr>
          </a:p>
        </p:txBody>
      </p:sp>
      <p:cxnSp>
        <p:nvCxnSpPr>
          <p:cNvPr id="21" name="Прямая со стрелкой 20"/>
          <p:cNvCxnSpPr/>
          <p:nvPr/>
        </p:nvCxnSpPr>
        <p:spPr>
          <a:xfrm>
            <a:off x="2357422" y="4782933"/>
            <a:ext cx="1214446" cy="142876"/>
          </a:xfrm>
          <a:prstGeom prst="straightConnector1">
            <a:avLst/>
          </a:prstGeom>
          <a:ln w="571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Прямоугольник 31"/>
          <p:cNvSpPr/>
          <p:nvPr/>
        </p:nvSpPr>
        <p:spPr>
          <a:xfrm>
            <a:off x="3571868" y="4711495"/>
            <a:ext cx="204491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>
                <a:solidFill>
                  <a:srgbClr val="00B050"/>
                </a:solidFill>
              </a:rPr>
              <a:t>делитель</a:t>
            </a:r>
            <a:endParaRPr lang="ru-RU" sz="3600" dirty="0">
              <a:solidFill>
                <a:srgbClr val="00B050"/>
              </a:solidFill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357158" y="5640189"/>
            <a:ext cx="421484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rgbClr val="0000FF"/>
                </a:solidFill>
              </a:rPr>
              <a:t>(А *</a:t>
            </a:r>
            <a:r>
              <a:rPr lang="en-US" sz="3600" b="1" dirty="0" smtClean="0">
                <a:solidFill>
                  <a:srgbClr val="0000FF"/>
                </a:solidFill>
              </a:rPr>
              <a:t>21</a:t>
            </a:r>
            <a:r>
              <a:rPr lang="ru-RU" sz="3600" b="1" dirty="0" smtClean="0">
                <a:solidFill>
                  <a:srgbClr val="0000FF"/>
                </a:solidFill>
                <a:sym typeface="Symbol"/>
              </a:rPr>
              <a:t>)  1</a:t>
            </a:r>
            <a:r>
              <a:rPr lang="en-US" sz="3600" b="1" dirty="0" smtClean="0">
                <a:solidFill>
                  <a:srgbClr val="0000FF"/>
                </a:solidFill>
                <a:sym typeface="Symbol"/>
              </a:rPr>
              <a:t>4</a:t>
            </a:r>
            <a:r>
              <a:rPr lang="ru-RU" sz="3600" b="1" dirty="0" smtClean="0">
                <a:solidFill>
                  <a:srgbClr val="0000FF"/>
                </a:solidFill>
                <a:sym typeface="Symbol"/>
              </a:rPr>
              <a:t> = 1</a:t>
            </a:r>
            <a:endParaRPr lang="ru-RU" sz="3600" dirty="0">
              <a:solidFill>
                <a:srgbClr val="0000FF"/>
              </a:solidFill>
            </a:endParaRPr>
          </a:p>
        </p:txBody>
      </p:sp>
      <p:sp>
        <p:nvSpPr>
          <p:cNvPr id="34" name="Левая фигурная скобка 33"/>
          <p:cNvSpPr/>
          <p:nvPr/>
        </p:nvSpPr>
        <p:spPr>
          <a:xfrm rot="16200000">
            <a:off x="2000234" y="1785925"/>
            <a:ext cx="214312" cy="1357324"/>
          </a:xfrm>
          <a:prstGeom prst="leftBrac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TextBox 34"/>
          <p:cNvSpPr txBox="1"/>
          <p:nvPr/>
        </p:nvSpPr>
        <p:spPr>
          <a:xfrm>
            <a:off x="1928794" y="2528824"/>
            <a:ext cx="7143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0000FF"/>
                </a:solidFill>
              </a:rPr>
              <a:t>А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3643306" y="2528824"/>
            <a:ext cx="7143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0000FF"/>
                </a:solidFill>
              </a:rPr>
              <a:t>21</a:t>
            </a:r>
          </a:p>
        </p:txBody>
      </p:sp>
      <p:sp>
        <p:nvSpPr>
          <p:cNvPr id="37" name="Левая фигурная скобка 36"/>
          <p:cNvSpPr/>
          <p:nvPr/>
        </p:nvSpPr>
        <p:spPr>
          <a:xfrm rot="16200000">
            <a:off x="3748769" y="1748512"/>
            <a:ext cx="217703" cy="1428760"/>
          </a:xfrm>
          <a:prstGeom prst="leftBrac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Левая фигурная скобка 37"/>
          <p:cNvSpPr/>
          <p:nvPr/>
        </p:nvSpPr>
        <p:spPr>
          <a:xfrm rot="16200000">
            <a:off x="5750726" y="1750207"/>
            <a:ext cx="214314" cy="1428758"/>
          </a:xfrm>
          <a:prstGeom prst="leftBrac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TextBox 38"/>
          <p:cNvSpPr txBox="1"/>
          <p:nvPr/>
        </p:nvSpPr>
        <p:spPr>
          <a:xfrm>
            <a:off x="5715008" y="2528824"/>
            <a:ext cx="7143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0000FF"/>
                </a:solidFill>
              </a:rPr>
              <a:t>14</a:t>
            </a:r>
          </a:p>
        </p:txBody>
      </p:sp>
      <p:sp>
        <p:nvSpPr>
          <p:cNvPr id="40" name="Прямоугольник 39"/>
          <p:cNvSpPr/>
          <p:nvPr/>
        </p:nvSpPr>
        <p:spPr>
          <a:xfrm>
            <a:off x="6000760" y="4139991"/>
            <a:ext cx="1714512" cy="646331"/>
          </a:xfrm>
          <a:prstGeom prst="rect">
            <a:avLst/>
          </a:prstGeom>
          <a:ln>
            <a:solidFill>
              <a:srgbClr val="0000FF"/>
            </a:solidFill>
          </a:ln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А</a:t>
            </a:r>
            <a:r>
              <a:rPr lang="ru-RU" sz="3600" b="1" baseline="-25000" dirty="0" smtClean="0">
                <a:solidFill>
                  <a:srgbClr val="FF0000"/>
                </a:solidFill>
              </a:rPr>
              <a:t> </a:t>
            </a:r>
            <a:r>
              <a:rPr lang="en-US" sz="3600" b="1" baseline="-25000" dirty="0" smtClean="0">
                <a:solidFill>
                  <a:srgbClr val="FF0000"/>
                </a:solidFill>
              </a:rPr>
              <a:t>max </a:t>
            </a:r>
            <a:r>
              <a:rPr lang="en-US" sz="3600" b="1" dirty="0" smtClean="0">
                <a:solidFill>
                  <a:srgbClr val="FF0000"/>
                </a:solidFill>
              </a:rPr>
              <a:t>- </a:t>
            </a:r>
            <a:r>
              <a:rPr lang="ru-RU" sz="3600" b="1" dirty="0" smtClean="0">
                <a:solidFill>
                  <a:srgbClr val="FF0000"/>
                </a:solidFill>
              </a:rPr>
              <a:t>?</a:t>
            </a:r>
            <a:endParaRPr lang="ru-RU" sz="3600" dirty="0">
              <a:solidFill>
                <a:srgbClr val="FF0000"/>
              </a:solidFill>
            </a:endParaRPr>
          </a:p>
        </p:txBody>
      </p:sp>
      <p:cxnSp>
        <p:nvCxnSpPr>
          <p:cNvPr id="41" name="Прямая соединительная линия 40"/>
          <p:cNvCxnSpPr/>
          <p:nvPr/>
        </p:nvCxnSpPr>
        <p:spPr>
          <a:xfrm>
            <a:off x="2000232" y="2571744"/>
            <a:ext cx="214314" cy="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>
            <a:off x="500034" y="5715016"/>
            <a:ext cx="428628" cy="0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>
            <a:off x="2428860" y="5715016"/>
            <a:ext cx="500066" cy="0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>
            <a:off x="5857884" y="2571744"/>
            <a:ext cx="214314" cy="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advClick="0">
    <p:cover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"/>
                            </p:stCondLst>
                            <p:childTnLst>
                              <p:par>
                                <p:cTn id="4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"/>
                            </p:stCondLst>
                            <p:childTnLst>
                              <p:par>
                                <p:cTn id="6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000"/>
                            </p:stCondLst>
                            <p:childTnLst>
                              <p:par>
                                <p:cTn id="6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9" grpId="0"/>
      <p:bldP spid="32" grpId="0"/>
      <p:bldP spid="33" grpId="0"/>
      <p:bldP spid="34" grpId="0" animBg="1"/>
      <p:bldP spid="35" grpId="0"/>
      <p:bldP spid="36" grpId="0"/>
      <p:bldP spid="37" grpId="0" animBg="1"/>
      <p:bldP spid="38" grpId="0" animBg="1"/>
      <p:bldP spid="39" grpId="0"/>
      <p:bldP spid="4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14282" y="142852"/>
            <a:ext cx="8715436" cy="657229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TextBox 21"/>
          <p:cNvSpPr txBox="1"/>
          <p:nvPr/>
        </p:nvSpPr>
        <p:spPr>
          <a:xfrm>
            <a:off x="4714876" y="6215082"/>
            <a:ext cx="40719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u="sng" dirty="0" smtClean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№121 (с сайта К.Полякова)</a:t>
            </a:r>
          </a:p>
        </p:txBody>
      </p:sp>
      <p:sp>
        <p:nvSpPr>
          <p:cNvPr id="18" name="Блок-схема: процесс 17">
            <a:hlinkClick r:id="rId2" action="ppaction://hlinksldjump"/>
          </p:cNvPr>
          <p:cNvSpPr/>
          <p:nvPr/>
        </p:nvSpPr>
        <p:spPr>
          <a:xfrm>
            <a:off x="8028384" y="1052736"/>
            <a:ext cx="1080120" cy="360040"/>
          </a:xfrm>
          <a:prstGeom prst="flowChartProcess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 algn="ctr">
              <a:defRPr/>
            </a:pP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</a:rPr>
              <a:t>Задание 1</a:t>
            </a:r>
          </a:p>
        </p:txBody>
      </p:sp>
      <p:sp>
        <p:nvSpPr>
          <p:cNvPr id="23" name="Блок-схема: процесс 22">
            <a:hlinkClick r:id="rId3" action="ppaction://hlinksldjump"/>
          </p:cNvPr>
          <p:cNvSpPr/>
          <p:nvPr/>
        </p:nvSpPr>
        <p:spPr>
          <a:xfrm>
            <a:off x="8028384" y="2348880"/>
            <a:ext cx="1080120" cy="360040"/>
          </a:xfrm>
          <a:prstGeom prst="flowChartProcess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 algn="ctr">
              <a:defRPr/>
            </a:pP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</a:rPr>
              <a:t>Задание 4</a:t>
            </a:r>
          </a:p>
        </p:txBody>
      </p:sp>
      <p:sp>
        <p:nvSpPr>
          <p:cNvPr id="24" name="Блок-схема: процесс 23">
            <a:hlinkClick r:id="rId4" action="ppaction://hlinksldjump"/>
          </p:cNvPr>
          <p:cNvSpPr/>
          <p:nvPr/>
        </p:nvSpPr>
        <p:spPr>
          <a:xfrm>
            <a:off x="8028384" y="1916832"/>
            <a:ext cx="1080120" cy="360040"/>
          </a:xfrm>
          <a:prstGeom prst="flowChartProcess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 algn="ctr">
              <a:defRPr/>
            </a:pP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</a:rPr>
              <a:t>Задание 3</a:t>
            </a:r>
          </a:p>
        </p:txBody>
      </p:sp>
      <p:sp>
        <p:nvSpPr>
          <p:cNvPr id="25" name="Блок-схема: процесс 24">
            <a:hlinkClick r:id="rId5" action="ppaction://hlinksldjump"/>
          </p:cNvPr>
          <p:cNvSpPr/>
          <p:nvPr/>
        </p:nvSpPr>
        <p:spPr>
          <a:xfrm>
            <a:off x="8028384" y="1484784"/>
            <a:ext cx="1080120" cy="360040"/>
          </a:xfrm>
          <a:prstGeom prst="flowChartProcess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 algn="ctr">
              <a:defRPr/>
            </a:pP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</a:rPr>
              <a:t>Задание 2</a:t>
            </a:r>
          </a:p>
        </p:txBody>
      </p:sp>
      <p:sp>
        <p:nvSpPr>
          <p:cNvPr id="26" name="Блок-схема: процесс 25">
            <a:hlinkClick r:id="" action="ppaction://noaction"/>
          </p:cNvPr>
          <p:cNvSpPr/>
          <p:nvPr/>
        </p:nvSpPr>
        <p:spPr>
          <a:xfrm>
            <a:off x="8028384" y="4509120"/>
            <a:ext cx="1080120" cy="360040"/>
          </a:xfrm>
          <a:prstGeom prst="flowChartProcess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 algn="ctr">
              <a:defRPr/>
            </a:pP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</a:rPr>
              <a:t>Задание 9</a:t>
            </a:r>
          </a:p>
        </p:txBody>
      </p:sp>
      <p:sp>
        <p:nvSpPr>
          <p:cNvPr id="27" name="Блок-схема: процесс 26">
            <a:hlinkClick r:id="" action="ppaction://noaction"/>
          </p:cNvPr>
          <p:cNvSpPr/>
          <p:nvPr/>
        </p:nvSpPr>
        <p:spPr>
          <a:xfrm>
            <a:off x="8028384" y="4077072"/>
            <a:ext cx="1080120" cy="360040"/>
          </a:xfrm>
          <a:prstGeom prst="flowChartProcess">
            <a:avLst/>
          </a:prstGeom>
          <a:solidFill>
            <a:srgbClr val="FFCC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 algn="ctr">
              <a:defRPr/>
            </a:pP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</a:rPr>
              <a:t>Задание 8</a:t>
            </a:r>
          </a:p>
        </p:txBody>
      </p:sp>
      <p:sp>
        <p:nvSpPr>
          <p:cNvPr id="28" name="Блок-схема: процесс 27">
            <a:hlinkClick r:id="rId6" action="ppaction://hlinksldjump"/>
          </p:cNvPr>
          <p:cNvSpPr/>
          <p:nvPr/>
        </p:nvSpPr>
        <p:spPr>
          <a:xfrm>
            <a:off x="8028384" y="3645024"/>
            <a:ext cx="1080120" cy="360040"/>
          </a:xfrm>
          <a:prstGeom prst="flowChartProcess">
            <a:avLst/>
          </a:prstGeom>
          <a:solidFill>
            <a:srgbClr val="A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 algn="ctr">
              <a:defRPr/>
            </a:pP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</a:rPr>
              <a:t>Задание 7</a:t>
            </a:r>
          </a:p>
        </p:txBody>
      </p:sp>
      <p:sp>
        <p:nvSpPr>
          <p:cNvPr id="29" name="Блок-схема: процесс 28">
            <a:hlinkClick r:id="rId7" action="ppaction://hlinksldjump"/>
          </p:cNvPr>
          <p:cNvSpPr/>
          <p:nvPr/>
        </p:nvSpPr>
        <p:spPr>
          <a:xfrm>
            <a:off x="8028384" y="3212976"/>
            <a:ext cx="1080120" cy="360040"/>
          </a:xfrm>
          <a:prstGeom prst="flowChartProcess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 algn="ctr">
              <a:defRPr/>
            </a:pP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</a:rPr>
              <a:t>Задание 6</a:t>
            </a:r>
          </a:p>
        </p:txBody>
      </p:sp>
      <p:sp>
        <p:nvSpPr>
          <p:cNvPr id="30" name="Блок-схема: процесс 29">
            <a:hlinkClick r:id="rId8" action="ppaction://hlinksldjump"/>
          </p:cNvPr>
          <p:cNvSpPr/>
          <p:nvPr/>
        </p:nvSpPr>
        <p:spPr>
          <a:xfrm>
            <a:off x="8028384" y="2780928"/>
            <a:ext cx="1080120" cy="360040"/>
          </a:xfrm>
          <a:prstGeom prst="flowChartProcess">
            <a:avLst/>
          </a:prstGeom>
          <a:solidFill>
            <a:schemeClr val="accent4">
              <a:lumMod val="20000"/>
              <a:lumOff val="80000"/>
            </a:schemeClr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 algn="ctr">
              <a:defRPr/>
            </a:pP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</a:rPr>
              <a:t>Задание 5</a:t>
            </a:r>
          </a:p>
        </p:txBody>
      </p:sp>
      <p:sp>
        <p:nvSpPr>
          <p:cNvPr id="31" name="Блок-схема: процесс 30">
            <a:hlinkClick r:id="" action="ppaction://noaction"/>
          </p:cNvPr>
          <p:cNvSpPr/>
          <p:nvPr/>
        </p:nvSpPr>
        <p:spPr>
          <a:xfrm>
            <a:off x="8028384" y="4941168"/>
            <a:ext cx="1080120" cy="360040"/>
          </a:xfrm>
          <a:prstGeom prst="flowChartProcess">
            <a:avLst/>
          </a:prstGeom>
          <a:solidFill>
            <a:srgbClr val="FF99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 algn="ctr">
              <a:defRPr/>
            </a:pP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</a:rPr>
              <a:t>Задание 10</a:t>
            </a:r>
          </a:p>
        </p:txBody>
      </p:sp>
      <p:sp>
        <p:nvSpPr>
          <p:cNvPr id="45" name="Прямоугольник 44"/>
          <p:cNvSpPr/>
          <p:nvPr/>
        </p:nvSpPr>
        <p:spPr>
          <a:xfrm>
            <a:off x="357158" y="1071546"/>
            <a:ext cx="6286721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Преобразуем формулу по закону де Моргана</a:t>
            </a:r>
          </a:p>
          <a:p>
            <a:endParaRPr lang="ru-RU" sz="24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ru-RU" sz="2400" dirty="0"/>
          </a:p>
        </p:txBody>
      </p:sp>
      <p:sp>
        <p:nvSpPr>
          <p:cNvPr id="46" name="Прямоугольник 45"/>
          <p:cNvSpPr/>
          <p:nvPr/>
        </p:nvSpPr>
        <p:spPr>
          <a:xfrm>
            <a:off x="428596" y="1714488"/>
            <a:ext cx="290496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А </a:t>
            </a:r>
            <a:r>
              <a:rPr lang="ru-RU" sz="3600" b="1" dirty="0" smtClean="0">
                <a:solidFill>
                  <a:srgbClr val="FF0000"/>
                </a:solidFill>
                <a:sym typeface="Symbol"/>
              </a:rPr>
              <a:t>  </a:t>
            </a:r>
            <a:r>
              <a:rPr lang="en-US" sz="3600" b="1" dirty="0" smtClean="0">
                <a:solidFill>
                  <a:srgbClr val="FF0000"/>
                </a:solidFill>
                <a:sym typeface="Symbol"/>
              </a:rPr>
              <a:t>B = A + B</a:t>
            </a:r>
            <a:endParaRPr lang="ru-RU" sz="3600" dirty="0">
              <a:solidFill>
                <a:srgbClr val="FF0000"/>
              </a:solidFill>
            </a:endParaRPr>
          </a:p>
        </p:txBody>
      </p:sp>
      <p:cxnSp>
        <p:nvCxnSpPr>
          <p:cNvPr id="47" name="Прямая соединительная линия 46"/>
          <p:cNvCxnSpPr/>
          <p:nvPr/>
        </p:nvCxnSpPr>
        <p:spPr>
          <a:xfrm>
            <a:off x="2285984" y="1785926"/>
            <a:ext cx="35719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Прямоугольник 47"/>
          <p:cNvSpPr/>
          <p:nvPr/>
        </p:nvSpPr>
        <p:spPr>
          <a:xfrm>
            <a:off x="428596" y="2428868"/>
            <a:ext cx="35719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rgbClr val="0000FF"/>
                </a:solidFill>
              </a:rPr>
              <a:t>А </a:t>
            </a:r>
            <a:r>
              <a:rPr lang="en-US" sz="3600" b="1" dirty="0" smtClean="0">
                <a:solidFill>
                  <a:srgbClr val="0000FF"/>
                </a:solidFill>
                <a:sym typeface="Symbol"/>
              </a:rPr>
              <a:t>+</a:t>
            </a:r>
            <a:r>
              <a:rPr lang="ru-RU" sz="3600" b="1" dirty="0" smtClean="0">
                <a:solidFill>
                  <a:srgbClr val="0000FF"/>
                </a:solidFill>
                <a:sym typeface="Symbol"/>
              </a:rPr>
              <a:t> </a:t>
            </a:r>
            <a:r>
              <a:rPr lang="en-US" sz="3600" b="1" dirty="0" smtClean="0">
                <a:solidFill>
                  <a:srgbClr val="0000FF"/>
                </a:solidFill>
                <a:sym typeface="Symbol"/>
              </a:rPr>
              <a:t>21</a:t>
            </a:r>
            <a:r>
              <a:rPr lang="ru-RU" sz="3600" b="1" dirty="0" smtClean="0">
                <a:solidFill>
                  <a:srgbClr val="0000FF"/>
                </a:solidFill>
                <a:sym typeface="Symbol"/>
              </a:rPr>
              <a:t> + 1</a:t>
            </a:r>
            <a:r>
              <a:rPr lang="en-US" sz="3600" b="1" dirty="0" smtClean="0">
                <a:solidFill>
                  <a:srgbClr val="0000FF"/>
                </a:solidFill>
                <a:sym typeface="Symbol"/>
              </a:rPr>
              <a:t>4</a:t>
            </a:r>
            <a:r>
              <a:rPr lang="ru-RU" sz="3600" b="1" dirty="0" smtClean="0">
                <a:solidFill>
                  <a:srgbClr val="0000FF"/>
                </a:solidFill>
                <a:sym typeface="Symbol"/>
              </a:rPr>
              <a:t> = 1</a:t>
            </a:r>
            <a:endParaRPr lang="ru-RU" sz="3600" dirty="0">
              <a:solidFill>
                <a:srgbClr val="0000FF"/>
              </a:solidFill>
            </a:endParaRPr>
          </a:p>
        </p:txBody>
      </p:sp>
      <p:cxnSp>
        <p:nvCxnSpPr>
          <p:cNvPr id="49" name="Прямая соединительная линия 48"/>
          <p:cNvCxnSpPr/>
          <p:nvPr/>
        </p:nvCxnSpPr>
        <p:spPr>
          <a:xfrm>
            <a:off x="1214414" y="2500306"/>
            <a:ext cx="500066" cy="0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Прямоугольник 49"/>
          <p:cNvSpPr/>
          <p:nvPr/>
        </p:nvSpPr>
        <p:spPr>
          <a:xfrm>
            <a:off x="357158" y="3143248"/>
            <a:ext cx="3906839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По закону тождественности</a:t>
            </a:r>
          </a:p>
          <a:p>
            <a:endParaRPr lang="ru-RU" sz="24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ru-RU" sz="2400" dirty="0"/>
          </a:p>
        </p:txBody>
      </p:sp>
      <p:sp>
        <p:nvSpPr>
          <p:cNvPr id="51" name="Прямоугольник 50"/>
          <p:cNvSpPr/>
          <p:nvPr/>
        </p:nvSpPr>
        <p:spPr>
          <a:xfrm>
            <a:off x="571472" y="3714752"/>
            <a:ext cx="185499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А +</a:t>
            </a:r>
            <a:r>
              <a:rPr lang="en-US" sz="3600" b="1" dirty="0" smtClean="0">
                <a:solidFill>
                  <a:srgbClr val="FF0000"/>
                </a:solidFill>
                <a:sym typeface="Symbol"/>
              </a:rPr>
              <a:t> A </a:t>
            </a:r>
            <a:r>
              <a:rPr lang="ru-RU" sz="3600" b="1" dirty="0" smtClean="0">
                <a:solidFill>
                  <a:srgbClr val="FF0000"/>
                </a:solidFill>
                <a:sym typeface="Symbol"/>
              </a:rPr>
              <a:t>=</a:t>
            </a:r>
            <a:r>
              <a:rPr lang="en-US" sz="3600" b="1" dirty="0" smtClean="0">
                <a:solidFill>
                  <a:srgbClr val="FF0000"/>
                </a:solidFill>
                <a:sym typeface="Symbol"/>
              </a:rPr>
              <a:t> </a:t>
            </a:r>
            <a:r>
              <a:rPr lang="ru-RU" sz="3600" b="1" dirty="0" smtClean="0">
                <a:solidFill>
                  <a:srgbClr val="FF0000"/>
                </a:solidFill>
                <a:sym typeface="Symbol"/>
              </a:rPr>
              <a:t>1</a:t>
            </a:r>
            <a:endParaRPr lang="ru-RU" sz="3600" dirty="0">
              <a:solidFill>
                <a:srgbClr val="FF0000"/>
              </a:solidFill>
            </a:endParaRPr>
          </a:p>
        </p:txBody>
      </p:sp>
      <p:cxnSp>
        <p:nvCxnSpPr>
          <p:cNvPr id="52" name="Прямая соединительная линия 51"/>
          <p:cNvCxnSpPr/>
          <p:nvPr/>
        </p:nvCxnSpPr>
        <p:spPr>
          <a:xfrm>
            <a:off x="1285852" y="3786190"/>
            <a:ext cx="35719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Прямоугольник 52"/>
          <p:cNvSpPr/>
          <p:nvPr/>
        </p:nvSpPr>
        <p:spPr>
          <a:xfrm>
            <a:off x="428596" y="4429132"/>
            <a:ext cx="35719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rgbClr val="0000FF"/>
                </a:solidFill>
              </a:rPr>
              <a:t>А </a:t>
            </a:r>
            <a:r>
              <a:rPr lang="en-US" sz="3600" b="1" dirty="0" smtClean="0">
                <a:solidFill>
                  <a:srgbClr val="0000FF"/>
                </a:solidFill>
                <a:sym typeface="Symbol"/>
              </a:rPr>
              <a:t>+</a:t>
            </a:r>
            <a:r>
              <a:rPr lang="ru-RU" sz="3600" b="1" dirty="0" smtClean="0">
                <a:solidFill>
                  <a:srgbClr val="0000FF"/>
                </a:solidFill>
                <a:sym typeface="Symbol"/>
              </a:rPr>
              <a:t> </a:t>
            </a:r>
            <a:r>
              <a:rPr lang="en-US" sz="3600" b="1" dirty="0" smtClean="0">
                <a:solidFill>
                  <a:srgbClr val="0000FF"/>
                </a:solidFill>
                <a:sym typeface="Symbol"/>
              </a:rPr>
              <a:t>21</a:t>
            </a:r>
            <a:r>
              <a:rPr lang="ru-RU" sz="3600" b="1" dirty="0" smtClean="0">
                <a:solidFill>
                  <a:srgbClr val="0000FF"/>
                </a:solidFill>
                <a:sym typeface="Symbol"/>
              </a:rPr>
              <a:t> + 1</a:t>
            </a:r>
            <a:r>
              <a:rPr lang="en-US" sz="3600" b="1" dirty="0" smtClean="0">
                <a:solidFill>
                  <a:srgbClr val="0000FF"/>
                </a:solidFill>
                <a:sym typeface="Symbol"/>
              </a:rPr>
              <a:t>4</a:t>
            </a:r>
            <a:r>
              <a:rPr lang="ru-RU" sz="3600" b="1" dirty="0" smtClean="0">
                <a:solidFill>
                  <a:srgbClr val="0000FF"/>
                </a:solidFill>
                <a:sym typeface="Symbol"/>
              </a:rPr>
              <a:t> = 1</a:t>
            </a:r>
            <a:endParaRPr lang="ru-RU" sz="3600" dirty="0">
              <a:solidFill>
                <a:srgbClr val="0000FF"/>
              </a:solidFill>
            </a:endParaRPr>
          </a:p>
        </p:txBody>
      </p:sp>
      <p:cxnSp>
        <p:nvCxnSpPr>
          <p:cNvPr id="55" name="Прямая соединительная линия 54"/>
          <p:cNvCxnSpPr/>
          <p:nvPr/>
        </p:nvCxnSpPr>
        <p:spPr>
          <a:xfrm>
            <a:off x="2143108" y="4500570"/>
            <a:ext cx="500066" cy="0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Левая фигурная скобка 55"/>
          <p:cNvSpPr/>
          <p:nvPr/>
        </p:nvSpPr>
        <p:spPr>
          <a:xfrm rot="16200000">
            <a:off x="571472" y="4786322"/>
            <a:ext cx="214314" cy="500066"/>
          </a:xfrm>
          <a:prstGeom prst="leftBrac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Левая фигурная скобка 56"/>
          <p:cNvSpPr/>
          <p:nvPr/>
        </p:nvSpPr>
        <p:spPr>
          <a:xfrm rot="16200000">
            <a:off x="1964513" y="4179099"/>
            <a:ext cx="214314" cy="1714512"/>
          </a:xfrm>
          <a:prstGeom prst="leftBrac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8" name="Прямоугольник 57"/>
          <p:cNvSpPr/>
          <p:nvPr/>
        </p:nvSpPr>
        <p:spPr>
          <a:xfrm>
            <a:off x="1857356" y="5143512"/>
            <a:ext cx="37061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00B050"/>
                </a:solidFill>
              </a:rPr>
              <a:t>А</a:t>
            </a:r>
            <a:endParaRPr lang="ru-RU" sz="2400" dirty="0">
              <a:solidFill>
                <a:srgbClr val="00B050"/>
              </a:solidFill>
            </a:endParaRPr>
          </a:p>
        </p:txBody>
      </p:sp>
      <p:cxnSp>
        <p:nvCxnSpPr>
          <p:cNvPr id="59" name="Прямая соединительная линия 58"/>
          <p:cNvCxnSpPr/>
          <p:nvPr/>
        </p:nvCxnSpPr>
        <p:spPr>
          <a:xfrm>
            <a:off x="1214414" y="4500570"/>
            <a:ext cx="500066" cy="0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Прямоугольник 59"/>
          <p:cNvSpPr/>
          <p:nvPr/>
        </p:nvSpPr>
        <p:spPr>
          <a:xfrm>
            <a:off x="285720" y="285728"/>
            <a:ext cx="421484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rgbClr val="0000FF"/>
                </a:solidFill>
              </a:rPr>
              <a:t>(А *</a:t>
            </a:r>
            <a:r>
              <a:rPr lang="en-US" sz="3600" b="1" dirty="0" smtClean="0">
                <a:solidFill>
                  <a:srgbClr val="0000FF"/>
                </a:solidFill>
              </a:rPr>
              <a:t>21</a:t>
            </a:r>
            <a:r>
              <a:rPr lang="ru-RU" sz="3600" b="1" dirty="0" smtClean="0">
                <a:solidFill>
                  <a:srgbClr val="0000FF"/>
                </a:solidFill>
                <a:sym typeface="Symbol"/>
              </a:rPr>
              <a:t>)  1</a:t>
            </a:r>
            <a:r>
              <a:rPr lang="en-US" sz="3600" b="1" dirty="0" smtClean="0">
                <a:solidFill>
                  <a:srgbClr val="0000FF"/>
                </a:solidFill>
                <a:sym typeface="Symbol"/>
              </a:rPr>
              <a:t>4</a:t>
            </a:r>
            <a:r>
              <a:rPr lang="ru-RU" sz="3600" b="1" dirty="0" smtClean="0">
                <a:solidFill>
                  <a:srgbClr val="0000FF"/>
                </a:solidFill>
                <a:sym typeface="Symbol"/>
              </a:rPr>
              <a:t> = 1</a:t>
            </a:r>
            <a:endParaRPr lang="ru-RU" sz="3600" dirty="0">
              <a:solidFill>
                <a:srgbClr val="0000FF"/>
              </a:solidFill>
            </a:endParaRPr>
          </a:p>
        </p:txBody>
      </p:sp>
      <p:cxnSp>
        <p:nvCxnSpPr>
          <p:cNvPr id="61" name="Прямая соединительная линия 60"/>
          <p:cNvCxnSpPr/>
          <p:nvPr/>
        </p:nvCxnSpPr>
        <p:spPr>
          <a:xfrm>
            <a:off x="428596" y="357166"/>
            <a:ext cx="500066" cy="0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единительная линия 61"/>
          <p:cNvCxnSpPr/>
          <p:nvPr/>
        </p:nvCxnSpPr>
        <p:spPr>
          <a:xfrm>
            <a:off x="2357422" y="360555"/>
            <a:ext cx="500066" cy="0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единительная линия 62"/>
          <p:cNvCxnSpPr/>
          <p:nvPr/>
        </p:nvCxnSpPr>
        <p:spPr>
          <a:xfrm>
            <a:off x="2143108" y="2500306"/>
            <a:ext cx="500066" cy="0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единительная линия 63"/>
          <p:cNvCxnSpPr/>
          <p:nvPr/>
        </p:nvCxnSpPr>
        <p:spPr>
          <a:xfrm>
            <a:off x="1928794" y="5214950"/>
            <a:ext cx="214314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Прямоугольник 90"/>
          <p:cNvSpPr/>
          <p:nvPr/>
        </p:nvSpPr>
        <p:spPr>
          <a:xfrm>
            <a:off x="428596" y="5711627"/>
            <a:ext cx="735811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rgbClr val="0000FF"/>
                </a:solidFill>
              </a:rPr>
              <a:t>А </a:t>
            </a:r>
            <a:r>
              <a:rPr lang="ru-RU" sz="3600" b="1" dirty="0" smtClean="0">
                <a:solidFill>
                  <a:srgbClr val="0000FF"/>
                </a:solidFill>
                <a:sym typeface="Symbol"/>
              </a:rPr>
              <a:t>= 2</a:t>
            </a:r>
            <a:r>
              <a:rPr lang="en-US" sz="3600" b="1" dirty="0" smtClean="0">
                <a:solidFill>
                  <a:srgbClr val="0000FF"/>
                </a:solidFill>
                <a:sym typeface="Symbol"/>
              </a:rPr>
              <a:t>1</a:t>
            </a:r>
            <a:r>
              <a:rPr lang="ru-RU" sz="3600" b="1" dirty="0" smtClean="0">
                <a:solidFill>
                  <a:srgbClr val="0000FF"/>
                </a:solidFill>
                <a:sym typeface="Symbol"/>
              </a:rPr>
              <a:t> </a:t>
            </a:r>
            <a:r>
              <a:rPr lang="en-US" sz="3600" b="1" dirty="0" smtClean="0">
                <a:solidFill>
                  <a:srgbClr val="0000FF"/>
                </a:solidFill>
                <a:sym typeface="Symbol"/>
              </a:rPr>
              <a:t>+</a:t>
            </a:r>
            <a:r>
              <a:rPr lang="ru-RU" sz="3600" b="1" dirty="0" smtClean="0">
                <a:solidFill>
                  <a:srgbClr val="0000FF"/>
                </a:solidFill>
                <a:sym typeface="Symbol"/>
              </a:rPr>
              <a:t> </a:t>
            </a:r>
            <a:r>
              <a:rPr lang="en-US" sz="3600" b="1" dirty="0" smtClean="0">
                <a:solidFill>
                  <a:srgbClr val="0000FF"/>
                </a:solidFill>
                <a:sym typeface="Symbol"/>
              </a:rPr>
              <a:t>14</a:t>
            </a:r>
            <a:r>
              <a:rPr lang="ru-RU" sz="3600" b="1" dirty="0" smtClean="0">
                <a:solidFill>
                  <a:srgbClr val="0000FF"/>
                </a:solidFill>
                <a:sym typeface="Symbol"/>
              </a:rPr>
              <a:t> </a:t>
            </a:r>
            <a:r>
              <a:rPr lang="ru-RU" sz="2400" b="1" dirty="0" smtClean="0">
                <a:solidFill>
                  <a:srgbClr val="00B050"/>
                </a:solidFill>
                <a:sym typeface="Symbol"/>
              </a:rPr>
              <a:t>следовательно  </a:t>
            </a:r>
            <a:r>
              <a:rPr lang="ru-RU" sz="3600" b="1" dirty="0" smtClean="0">
                <a:solidFill>
                  <a:srgbClr val="0000FF"/>
                </a:solidFill>
              </a:rPr>
              <a:t>А </a:t>
            </a:r>
            <a:r>
              <a:rPr lang="ru-RU" sz="3600" b="1" dirty="0" smtClean="0">
                <a:solidFill>
                  <a:srgbClr val="0000FF"/>
                </a:solidFill>
                <a:sym typeface="Symbol"/>
              </a:rPr>
              <a:t>= 2</a:t>
            </a:r>
            <a:r>
              <a:rPr lang="en-US" sz="3600" b="1" dirty="0" smtClean="0">
                <a:solidFill>
                  <a:srgbClr val="0000FF"/>
                </a:solidFill>
                <a:sym typeface="Symbol"/>
              </a:rPr>
              <a:t>1</a:t>
            </a:r>
            <a:r>
              <a:rPr lang="ru-RU" sz="3600" b="1" dirty="0" smtClean="0">
                <a:solidFill>
                  <a:srgbClr val="0000FF"/>
                </a:solidFill>
                <a:sym typeface="Symbol"/>
              </a:rPr>
              <a:t> </a:t>
            </a:r>
            <a:r>
              <a:rPr lang="en-US" sz="3600" b="1" dirty="0" smtClean="0">
                <a:solidFill>
                  <a:srgbClr val="0000FF"/>
                </a:solidFill>
                <a:sym typeface="Symbol"/>
              </a:rPr>
              <a:t>*</a:t>
            </a:r>
            <a:r>
              <a:rPr lang="ru-RU" sz="3600" b="1" dirty="0" smtClean="0">
                <a:solidFill>
                  <a:srgbClr val="0000FF"/>
                </a:solidFill>
                <a:sym typeface="Symbol"/>
              </a:rPr>
              <a:t> </a:t>
            </a:r>
            <a:r>
              <a:rPr lang="en-US" sz="3600" b="1" dirty="0" smtClean="0">
                <a:solidFill>
                  <a:srgbClr val="0000FF"/>
                </a:solidFill>
                <a:sym typeface="Symbol"/>
              </a:rPr>
              <a:t>14</a:t>
            </a:r>
            <a:r>
              <a:rPr lang="ru-RU" sz="3600" b="1" dirty="0" smtClean="0">
                <a:solidFill>
                  <a:srgbClr val="00B050"/>
                </a:solidFill>
                <a:sym typeface="Symbol"/>
              </a:rPr>
              <a:t>  </a:t>
            </a:r>
            <a:endParaRPr lang="ru-RU" sz="2400" dirty="0">
              <a:solidFill>
                <a:srgbClr val="00B050"/>
              </a:solidFill>
            </a:endParaRPr>
          </a:p>
        </p:txBody>
      </p:sp>
      <p:cxnSp>
        <p:nvCxnSpPr>
          <p:cNvPr id="92" name="Прямая соединительная линия 91"/>
          <p:cNvCxnSpPr/>
          <p:nvPr/>
        </p:nvCxnSpPr>
        <p:spPr>
          <a:xfrm>
            <a:off x="428596" y="5786454"/>
            <a:ext cx="500066" cy="0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Прямая соединительная линия 92"/>
          <p:cNvCxnSpPr/>
          <p:nvPr/>
        </p:nvCxnSpPr>
        <p:spPr>
          <a:xfrm>
            <a:off x="1214414" y="5786454"/>
            <a:ext cx="500066" cy="0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Прямая соединительная линия 93"/>
          <p:cNvCxnSpPr/>
          <p:nvPr/>
        </p:nvCxnSpPr>
        <p:spPr>
          <a:xfrm>
            <a:off x="2071670" y="5786454"/>
            <a:ext cx="500066" cy="0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Прямая соединительная линия 94"/>
          <p:cNvCxnSpPr/>
          <p:nvPr/>
        </p:nvCxnSpPr>
        <p:spPr>
          <a:xfrm>
            <a:off x="428596" y="5572140"/>
            <a:ext cx="2143140" cy="0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advClick="0">
    <p:cover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000"/>
                            </p:stCondLst>
                            <p:childTnLst>
                              <p:par>
                                <p:cTn id="3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000"/>
                            </p:stCondLst>
                            <p:childTnLst>
                              <p:par>
                                <p:cTn id="5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500"/>
                            </p:stCondLst>
                            <p:childTnLst>
                              <p:par>
                                <p:cTn id="7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000"/>
                            </p:stCondLst>
                            <p:childTnLst>
                              <p:par>
                                <p:cTn id="8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1500"/>
                            </p:stCondLst>
                            <p:childTnLst>
                              <p:par>
                                <p:cTn id="8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2000"/>
                            </p:stCondLst>
                            <p:childTnLst>
                              <p:par>
                                <p:cTn id="8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  <p:bldP spid="46" grpId="0"/>
      <p:bldP spid="48" grpId="0"/>
      <p:bldP spid="50" grpId="0"/>
      <p:bldP spid="51" grpId="0"/>
      <p:bldP spid="53" grpId="0"/>
      <p:bldP spid="56" grpId="0" animBg="1"/>
      <p:bldP spid="57" grpId="0" animBg="1"/>
      <p:bldP spid="58" grpId="0"/>
      <p:bldP spid="9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14282" y="142852"/>
            <a:ext cx="8715436" cy="657229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TextBox 21"/>
          <p:cNvSpPr txBox="1"/>
          <p:nvPr/>
        </p:nvSpPr>
        <p:spPr>
          <a:xfrm>
            <a:off x="5214942" y="6215082"/>
            <a:ext cx="40719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u="sng" dirty="0" smtClean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№121 (с сайта К.Полякова)</a:t>
            </a:r>
          </a:p>
        </p:txBody>
      </p:sp>
      <p:sp>
        <p:nvSpPr>
          <p:cNvPr id="18" name="Блок-схема: процесс 17">
            <a:hlinkClick r:id="rId2" action="ppaction://hlinksldjump"/>
          </p:cNvPr>
          <p:cNvSpPr/>
          <p:nvPr/>
        </p:nvSpPr>
        <p:spPr>
          <a:xfrm>
            <a:off x="8028384" y="1052736"/>
            <a:ext cx="1080120" cy="360040"/>
          </a:xfrm>
          <a:prstGeom prst="flowChartProcess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 algn="ctr">
              <a:defRPr/>
            </a:pP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</a:rPr>
              <a:t>Задание 1</a:t>
            </a:r>
          </a:p>
        </p:txBody>
      </p:sp>
      <p:sp>
        <p:nvSpPr>
          <p:cNvPr id="23" name="Блок-схема: процесс 22">
            <a:hlinkClick r:id="rId3" action="ppaction://hlinksldjump"/>
          </p:cNvPr>
          <p:cNvSpPr/>
          <p:nvPr/>
        </p:nvSpPr>
        <p:spPr>
          <a:xfrm>
            <a:off x="8028384" y="2348880"/>
            <a:ext cx="1080120" cy="360040"/>
          </a:xfrm>
          <a:prstGeom prst="flowChartProcess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 algn="ctr">
              <a:defRPr/>
            </a:pP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</a:rPr>
              <a:t>Задание 4</a:t>
            </a:r>
          </a:p>
        </p:txBody>
      </p:sp>
      <p:sp>
        <p:nvSpPr>
          <p:cNvPr id="24" name="Блок-схема: процесс 23">
            <a:hlinkClick r:id="rId4" action="ppaction://hlinksldjump"/>
          </p:cNvPr>
          <p:cNvSpPr/>
          <p:nvPr/>
        </p:nvSpPr>
        <p:spPr>
          <a:xfrm>
            <a:off x="8028384" y="1916832"/>
            <a:ext cx="1080120" cy="360040"/>
          </a:xfrm>
          <a:prstGeom prst="flowChartProcess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 algn="ctr">
              <a:defRPr/>
            </a:pP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</a:rPr>
              <a:t>Задание 3</a:t>
            </a:r>
          </a:p>
        </p:txBody>
      </p:sp>
      <p:sp>
        <p:nvSpPr>
          <p:cNvPr id="25" name="Блок-схема: процесс 24">
            <a:hlinkClick r:id="rId5" action="ppaction://hlinksldjump"/>
          </p:cNvPr>
          <p:cNvSpPr/>
          <p:nvPr/>
        </p:nvSpPr>
        <p:spPr>
          <a:xfrm>
            <a:off x="8028384" y="1484784"/>
            <a:ext cx="1080120" cy="360040"/>
          </a:xfrm>
          <a:prstGeom prst="flowChartProcess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 algn="ctr">
              <a:defRPr/>
            </a:pP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</a:rPr>
              <a:t>Задание 2</a:t>
            </a:r>
          </a:p>
        </p:txBody>
      </p:sp>
      <p:sp>
        <p:nvSpPr>
          <p:cNvPr id="26" name="Блок-схема: процесс 25">
            <a:hlinkClick r:id="" action="ppaction://noaction"/>
          </p:cNvPr>
          <p:cNvSpPr/>
          <p:nvPr/>
        </p:nvSpPr>
        <p:spPr>
          <a:xfrm>
            <a:off x="8028384" y="4509120"/>
            <a:ext cx="1080120" cy="360040"/>
          </a:xfrm>
          <a:prstGeom prst="flowChartProcess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 algn="ctr">
              <a:defRPr/>
            </a:pP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</a:rPr>
              <a:t>Задание 9</a:t>
            </a:r>
          </a:p>
        </p:txBody>
      </p:sp>
      <p:sp>
        <p:nvSpPr>
          <p:cNvPr id="27" name="Блок-схема: процесс 26">
            <a:hlinkClick r:id="" action="ppaction://noaction"/>
          </p:cNvPr>
          <p:cNvSpPr/>
          <p:nvPr/>
        </p:nvSpPr>
        <p:spPr>
          <a:xfrm>
            <a:off x="8028384" y="4077072"/>
            <a:ext cx="1080120" cy="360040"/>
          </a:xfrm>
          <a:prstGeom prst="flowChartProcess">
            <a:avLst/>
          </a:prstGeom>
          <a:solidFill>
            <a:srgbClr val="FFCC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 algn="ctr">
              <a:defRPr/>
            </a:pP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</a:rPr>
              <a:t>Задание 8</a:t>
            </a:r>
          </a:p>
        </p:txBody>
      </p:sp>
      <p:sp>
        <p:nvSpPr>
          <p:cNvPr id="28" name="Блок-схема: процесс 27">
            <a:hlinkClick r:id="rId6" action="ppaction://hlinksldjump"/>
          </p:cNvPr>
          <p:cNvSpPr/>
          <p:nvPr/>
        </p:nvSpPr>
        <p:spPr>
          <a:xfrm>
            <a:off x="8028384" y="3645024"/>
            <a:ext cx="1080120" cy="360040"/>
          </a:xfrm>
          <a:prstGeom prst="flowChartProcess">
            <a:avLst/>
          </a:prstGeom>
          <a:solidFill>
            <a:srgbClr val="A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 algn="ctr">
              <a:defRPr/>
            </a:pP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</a:rPr>
              <a:t>Задание 7</a:t>
            </a:r>
          </a:p>
        </p:txBody>
      </p:sp>
      <p:sp>
        <p:nvSpPr>
          <p:cNvPr id="29" name="Блок-схема: процесс 28">
            <a:hlinkClick r:id="rId7" action="ppaction://hlinksldjump"/>
          </p:cNvPr>
          <p:cNvSpPr/>
          <p:nvPr/>
        </p:nvSpPr>
        <p:spPr>
          <a:xfrm>
            <a:off x="8028384" y="3212976"/>
            <a:ext cx="1080120" cy="360040"/>
          </a:xfrm>
          <a:prstGeom prst="flowChartProcess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 algn="ctr">
              <a:defRPr/>
            </a:pP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</a:rPr>
              <a:t>Задание 6</a:t>
            </a:r>
          </a:p>
        </p:txBody>
      </p:sp>
      <p:sp>
        <p:nvSpPr>
          <p:cNvPr id="30" name="Блок-схема: процесс 29">
            <a:hlinkClick r:id="rId8" action="ppaction://hlinksldjump"/>
          </p:cNvPr>
          <p:cNvSpPr/>
          <p:nvPr/>
        </p:nvSpPr>
        <p:spPr>
          <a:xfrm>
            <a:off x="8028384" y="2780928"/>
            <a:ext cx="1080120" cy="360040"/>
          </a:xfrm>
          <a:prstGeom prst="flowChartProcess">
            <a:avLst/>
          </a:prstGeom>
          <a:solidFill>
            <a:schemeClr val="accent4">
              <a:lumMod val="20000"/>
              <a:lumOff val="80000"/>
            </a:schemeClr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 algn="ctr">
              <a:defRPr/>
            </a:pP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</a:rPr>
              <a:t>Задание 5</a:t>
            </a:r>
          </a:p>
        </p:txBody>
      </p:sp>
      <p:sp>
        <p:nvSpPr>
          <p:cNvPr id="31" name="Блок-схема: процесс 30">
            <a:hlinkClick r:id="" action="ppaction://noaction"/>
          </p:cNvPr>
          <p:cNvSpPr/>
          <p:nvPr/>
        </p:nvSpPr>
        <p:spPr>
          <a:xfrm>
            <a:off x="8028384" y="4941168"/>
            <a:ext cx="1080120" cy="360040"/>
          </a:xfrm>
          <a:prstGeom prst="flowChartProcess">
            <a:avLst/>
          </a:prstGeom>
          <a:solidFill>
            <a:srgbClr val="FF99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 algn="ctr">
              <a:defRPr/>
            </a:pP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</a:rPr>
              <a:t>Задание 10</a:t>
            </a:r>
          </a:p>
        </p:txBody>
      </p:sp>
      <p:sp>
        <p:nvSpPr>
          <p:cNvPr id="38" name="Прямоугольник 37"/>
          <p:cNvSpPr/>
          <p:nvPr/>
        </p:nvSpPr>
        <p:spPr>
          <a:xfrm>
            <a:off x="285720" y="285729"/>
            <a:ext cx="818551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Составим программу на языке программирования Паскаль</a:t>
            </a:r>
          </a:p>
        </p:txBody>
      </p:sp>
      <p:sp>
        <p:nvSpPr>
          <p:cNvPr id="40" name="Прямоугольник 39"/>
          <p:cNvSpPr/>
          <p:nvPr/>
        </p:nvSpPr>
        <p:spPr>
          <a:xfrm>
            <a:off x="357158" y="928670"/>
            <a:ext cx="692948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</a:rPr>
              <a:t>ДЕЛ (</a:t>
            </a:r>
            <a:r>
              <a:rPr lang="en-US" sz="3600" b="1" dirty="0" smtClean="0">
                <a:solidFill>
                  <a:schemeClr val="accent1">
                    <a:lumMod val="50000"/>
                  </a:schemeClr>
                </a:solidFill>
              </a:rPr>
              <a:t>n, m)</a:t>
            </a: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3600" b="1" dirty="0" smtClean="0">
                <a:solidFill>
                  <a:srgbClr val="0000FF"/>
                </a:solidFill>
              </a:rPr>
              <a:t>–</a:t>
            </a:r>
            <a:r>
              <a:rPr lang="en-US" sz="3600" b="1" dirty="0" smtClean="0">
                <a:solidFill>
                  <a:srgbClr val="0000FF"/>
                </a:solidFill>
              </a:rPr>
              <a:t> </a:t>
            </a:r>
            <a:r>
              <a:rPr lang="en-US" sz="4400" b="1" dirty="0" smtClean="0">
                <a:solidFill>
                  <a:srgbClr val="0000FF"/>
                </a:solidFill>
              </a:rPr>
              <a:t>n mod m = 0</a:t>
            </a:r>
            <a:r>
              <a:rPr lang="ru-RU" sz="4400" b="1" dirty="0" smtClean="0">
                <a:solidFill>
                  <a:srgbClr val="0000FF"/>
                </a:solidFill>
              </a:rPr>
              <a:t> </a:t>
            </a:r>
            <a:endParaRPr lang="ru-RU" sz="4400" dirty="0">
              <a:solidFill>
                <a:srgbClr val="0000FF"/>
              </a:solidFill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285720" y="1928802"/>
            <a:ext cx="622388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</a:rPr>
              <a:t>(¬ДЕЛ(</a:t>
            </a:r>
            <a:r>
              <a:rPr lang="ru-RU" sz="2800" b="1" dirty="0" err="1" smtClean="0">
                <a:solidFill>
                  <a:schemeClr val="accent1">
                    <a:lumMod val="50000"/>
                  </a:schemeClr>
                </a:solidFill>
              </a:rPr>
              <a:t>x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</a:rPr>
              <a:t>, А) 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sym typeface="Symbol"/>
              </a:rPr>
              <a:t>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</a:rPr>
              <a:t> ДЕЛ(</a:t>
            </a:r>
            <a:r>
              <a:rPr lang="ru-RU" sz="2800" b="1" dirty="0" err="1" smtClean="0">
                <a:solidFill>
                  <a:schemeClr val="accent1">
                    <a:lumMod val="50000"/>
                  </a:schemeClr>
                </a:solidFill>
              </a:rPr>
              <a:t>x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</a:rPr>
              <a:t>, 21)) 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sym typeface="Symbol"/>
              </a:rPr>
              <a:t>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</a:rPr>
              <a:t> ¬ДЕЛ(</a:t>
            </a:r>
            <a:r>
              <a:rPr lang="ru-RU" sz="2800" b="1" dirty="0" err="1" smtClean="0">
                <a:solidFill>
                  <a:schemeClr val="accent1">
                    <a:lumMod val="50000"/>
                  </a:schemeClr>
                </a:solidFill>
              </a:rPr>
              <a:t>x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</a:rPr>
              <a:t>, 14)</a:t>
            </a:r>
          </a:p>
        </p:txBody>
      </p:sp>
      <p:sp>
        <p:nvSpPr>
          <p:cNvPr id="42" name="Прямоугольник 41"/>
          <p:cNvSpPr/>
          <p:nvPr/>
        </p:nvSpPr>
        <p:spPr>
          <a:xfrm>
            <a:off x="319350" y="2786058"/>
            <a:ext cx="6824418" cy="584775"/>
          </a:xfrm>
          <a:prstGeom prst="rect">
            <a:avLst/>
          </a:prstGeom>
          <a:ln>
            <a:solidFill>
              <a:schemeClr val="accent1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rgbClr val="0000FF"/>
                </a:solidFill>
              </a:rPr>
              <a:t>Х будем рассматривать от 1 до 1000</a:t>
            </a:r>
          </a:p>
        </p:txBody>
      </p:sp>
      <p:sp>
        <p:nvSpPr>
          <p:cNvPr id="43" name="Прямоугольник 42"/>
          <p:cNvSpPr/>
          <p:nvPr/>
        </p:nvSpPr>
        <p:spPr>
          <a:xfrm>
            <a:off x="285720" y="3571876"/>
            <a:ext cx="6830588" cy="584775"/>
          </a:xfrm>
          <a:prstGeom prst="rect">
            <a:avLst/>
          </a:prstGeom>
          <a:ln>
            <a:solidFill>
              <a:schemeClr val="accent1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rgbClr val="0000FF"/>
                </a:solidFill>
              </a:rPr>
              <a:t>А будем рассматривать от 1 до 100</a:t>
            </a:r>
          </a:p>
        </p:txBody>
      </p:sp>
      <p:sp>
        <p:nvSpPr>
          <p:cNvPr id="44" name="Прямоугольник 43"/>
          <p:cNvSpPr/>
          <p:nvPr/>
        </p:nvSpPr>
        <p:spPr>
          <a:xfrm>
            <a:off x="285720" y="4357694"/>
            <a:ext cx="685804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rgbClr val="00B050"/>
                </a:solidFill>
              </a:rPr>
              <a:t>Возьмём </a:t>
            </a:r>
            <a:r>
              <a:rPr lang="ru-RU" sz="3200" b="1" dirty="0" smtClean="0">
                <a:solidFill>
                  <a:srgbClr val="0000FF"/>
                </a:solidFill>
              </a:rPr>
              <a:t>А=1</a:t>
            </a:r>
            <a:r>
              <a:rPr lang="ru-RU" sz="3200" b="1" dirty="0" smtClean="0">
                <a:solidFill>
                  <a:srgbClr val="00B050"/>
                </a:solidFill>
              </a:rPr>
              <a:t> и проверим для всех</a:t>
            </a:r>
            <a:r>
              <a:rPr lang="ru-RU" sz="3200" b="1" dirty="0" smtClean="0">
                <a:solidFill>
                  <a:srgbClr val="0000FF"/>
                </a:solidFill>
              </a:rPr>
              <a:t> Х</a:t>
            </a:r>
          </a:p>
        </p:txBody>
      </p:sp>
      <p:sp>
        <p:nvSpPr>
          <p:cNvPr id="54" name="Прямоугольник 53"/>
          <p:cNvSpPr/>
          <p:nvPr/>
        </p:nvSpPr>
        <p:spPr>
          <a:xfrm>
            <a:off x="285720" y="5000636"/>
            <a:ext cx="350046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rgbClr val="00B050"/>
                </a:solidFill>
              </a:rPr>
              <a:t>Если </a:t>
            </a:r>
            <a:r>
              <a:rPr lang="ru-RU" sz="3200" b="1" dirty="0" smtClean="0">
                <a:solidFill>
                  <a:srgbClr val="0000FF"/>
                </a:solidFill>
              </a:rPr>
              <a:t>Х=1</a:t>
            </a:r>
            <a:r>
              <a:rPr lang="ru-RU" sz="3200" b="1" dirty="0" smtClean="0">
                <a:solidFill>
                  <a:srgbClr val="00B050"/>
                </a:solidFill>
              </a:rPr>
              <a:t> (</a:t>
            </a:r>
            <a:r>
              <a:rPr lang="en-US" sz="3200" b="1" dirty="0" smtClean="0">
                <a:solidFill>
                  <a:srgbClr val="00B050"/>
                </a:solidFill>
              </a:rPr>
              <a:t>true)</a:t>
            </a:r>
          </a:p>
          <a:p>
            <a:r>
              <a:rPr lang="en-US" sz="3200" b="1" dirty="0" smtClean="0">
                <a:solidFill>
                  <a:srgbClr val="00B050"/>
                </a:solidFill>
              </a:rPr>
              <a:t>	</a:t>
            </a:r>
            <a:r>
              <a:rPr lang="ru-RU" sz="3200" b="1" dirty="0" smtClean="0">
                <a:solidFill>
                  <a:srgbClr val="0000FF"/>
                </a:solidFill>
              </a:rPr>
              <a:t>Х=</a:t>
            </a:r>
            <a:r>
              <a:rPr lang="en-US" sz="3200" b="1" dirty="0" smtClean="0">
                <a:solidFill>
                  <a:srgbClr val="0000FF"/>
                </a:solidFill>
              </a:rPr>
              <a:t>2</a:t>
            </a:r>
            <a:r>
              <a:rPr lang="ru-RU" sz="3200" b="1" dirty="0" smtClean="0">
                <a:solidFill>
                  <a:srgbClr val="00B050"/>
                </a:solidFill>
              </a:rPr>
              <a:t> (</a:t>
            </a:r>
            <a:r>
              <a:rPr lang="en-US" sz="3200" b="1" dirty="0" smtClean="0">
                <a:solidFill>
                  <a:srgbClr val="00B050"/>
                </a:solidFill>
              </a:rPr>
              <a:t>true) …</a:t>
            </a:r>
          </a:p>
          <a:p>
            <a:r>
              <a:rPr lang="en-US" sz="3200" b="1" dirty="0" smtClean="0">
                <a:solidFill>
                  <a:srgbClr val="0000FF"/>
                </a:solidFill>
              </a:rPr>
              <a:t>	</a:t>
            </a:r>
            <a:r>
              <a:rPr lang="ru-RU" sz="3200" b="1" dirty="0" smtClean="0">
                <a:solidFill>
                  <a:srgbClr val="0000FF"/>
                </a:solidFill>
              </a:rPr>
              <a:t>Х=1</a:t>
            </a:r>
            <a:r>
              <a:rPr lang="en-US" sz="3200" b="1" dirty="0" smtClean="0">
                <a:solidFill>
                  <a:srgbClr val="0000FF"/>
                </a:solidFill>
              </a:rPr>
              <a:t>00</a:t>
            </a:r>
            <a:r>
              <a:rPr lang="ru-RU" sz="3200" b="1" dirty="0" smtClean="0">
                <a:solidFill>
                  <a:srgbClr val="0000FF"/>
                </a:solidFill>
              </a:rPr>
              <a:t>0</a:t>
            </a:r>
            <a:r>
              <a:rPr lang="ru-RU" sz="3200" b="1" dirty="0" smtClean="0">
                <a:solidFill>
                  <a:srgbClr val="00B050"/>
                </a:solidFill>
              </a:rPr>
              <a:t> (</a:t>
            </a:r>
            <a:r>
              <a:rPr lang="en-US" sz="3200" b="1" dirty="0" smtClean="0">
                <a:solidFill>
                  <a:srgbClr val="00B050"/>
                </a:solidFill>
              </a:rPr>
              <a:t>true)</a:t>
            </a:r>
            <a:endParaRPr lang="ru-RU" sz="3200" b="1" dirty="0" smtClean="0">
              <a:solidFill>
                <a:srgbClr val="0000FF"/>
              </a:solidFill>
            </a:endParaRPr>
          </a:p>
        </p:txBody>
      </p:sp>
      <p:cxnSp>
        <p:nvCxnSpPr>
          <p:cNvPr id="65" name="Прямая со стрелкой 64"/>
          <p:cNvCxnSpPr/>
          <p:nvPr/>
        </p:nvCxnSpPr>
        <p:spPr>
          <a:xfrm>
            <a:off x="4143372" y="5715016"/>
            <a:ext cx="857256" cy="1588"/>
          </a:xfrm>
          <a:prstGeom prst="straightConnector1">
            <a:avLst/>
          </a:prstGeom>
          <a:ln w="5715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Прямоугольник 65"/>
          <p:cNvSpPr/>
          <p:nvPr/>
        </p:nvSpPr>
        <p:spPr>
          <a:xfrm>
            <a:off x="5214942" y="5357826"/>
            <a:ext cx="247061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>
                <a:solidFill>
                  <a:srgbClr val="00B050"/>
                </a:solidFill>
              </a:rPr>
              <a:t>А подходит</a:t>
            </a:r>
            <a:endParaRPr lang="ru-RU" sz="3600" dirty="0">
              <a:solidFill>
                <a:srgbClr val="00B050"/>
              </a:solidFill>
            </a:endParaRPr>
          </a:p>
        </p:txBody>
      </p:sp>
      <p:sp>
        <p:nvSpPr>
          <p:cNvPr id="71" name="Правая круглая скобка 70"/>
          <p:cNvSpPr/>
          <p:nvPr/>
        </p:nvSpPr>
        <p:spPr>
          <a:xfrm>
            <a:off x="3214678" y="5000636"/>
            <a:ext cx="428628" cy="1643074"/>
          </a:xfrm>
          <a:prstGeom prst="rightBracket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ransition advClick="0">
    <p:cover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41" grpId="0"/>
      <p:bldP spid="42" grpId="0" animBg="1"/>
      <p:bldP spid="43" grpId="0" animBg="1"/>
      <p:bldP spid="44" grpId="0"/>
      <p:bldP spid="54" grpId="0"/>
      <p:bldP spid="66" grpId="0"/>
      <p:bldP spid="71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14282" y="142852"/>
            <a:ext cx="8715436" cy="657229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TextBox 21"/>
          <p:cNvSpPr txBox="1"/>
          <p:nvPr/>
        </p:nvSpPr>
        <p:spPr>
          <a:xfrm>
            <a:off x="5143504" y="6215082"/>
            <a:ext cx="40719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u="sng" dirty="0" smtClean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№121 (с сайта К.Полякова)</a:t>
            </a:r>
          </a:p>
        </p:txBody>
      </p:sp>
      <p:sp>
        <p:nvSpPr>
          <p:cNvPr id="18" name="Блок-схема: процесс 17">
            <a:hlinkClick r:id="rId2" action="ppaction://hlinksldjump"/>
          </p:cNvPr>
          <p:cNvSpPr/>
          <p:nvPr/>
        </p:nvSpPr>
        <p:spPr>
          <a:xfrm>
            <a:off x="8028384" y="1052736"/>
            <a:ext cx="1080120" cy="360040"/>
          </a:xfrm>
          <a:prstGeom prst="flowChartProcess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 algn="ctr">
              <a:defRPr/>
            </a:pP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</a:rPr>
              <a:t>Задание 1</a:t>
            </a:r>
          </a:p>
        </p:txBody>
      </p:sp>
      <p:sp>
        <p:nvSpPr>
          <p:cNvPr id="23" name="Блок-схема: процесс 22">
            <a:hlinkClick r:id="rId3" action="ppaction://hlinksldjump"/>
          </p:cNvPr>
          <p:cNvSpPr/>
          <p:nvPr/>
        </p:nvSpPr>
        <p:spPr>
          <a:xfrm>
            <a:off x="8028384" y="2348880"/>
            <a:ext cx="1080120" cy="360040"/>
          </a:xfrm>
          <a:prstGeom prst="flowChartProcess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 algn="ctr">
              <a:defRPr/>
            </a:pP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</a:rPr>
              <a:t>Задание 4</a:t>
            </a:r>
          </a:p>
        </p:txBody>
      </p:sp>
      <p:sp>
        <p:nvSpPr>
          <p:cNvPr id="24" name="Блок-схема: процесс 23">
            <a:hlinkClick r:id="rId4" action="ppaction://hlinksldjump"/>
          </p:cNvPr>
          <p:cNvSpPr/>
          <p:nvPr/>
        </p:nvSpPr>
        <p:spPr>
          <a:xfrm>
            <a:off x="8028384" y="1916832"/>
            <a:ext cx="1080120" cy="360040"/>
          </a:xfrm>
          <a:prstGeom prst="flowChartProcess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 algn="ctr">
              <a:defRPr/>
            </a:pP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</a:rPr>
              <a:t>Задание 3</a:t>
            </a:r>
          </a:p>
        </p:txBody>
      </p:sp>
      <p:sp>
        <p:nvSpPr>
          <p:cNvPr id="25" name="Блок-схема: процесс 24">
            <a:hlinkClick r:id="rId5" action="ppaction://hlinksldjump"/>
          </p:cNvPr>
          <p:cNvSpPr/>
          <p:nvPr/>
        </p:nvSpPr>
        <p:spPr>
          <a:xfrm>
            <a:off x="8028384" y="1484784"/>
            <a:ext cx="1080120" cy="360040"/>
          </a:xfrm>
          <a:prstGeom prst="flowChartProcess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 algn="ctr">
              <a:defRPr/>
            </a:pP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</a:rPr>
              <a:t>Задание 2</a:t>
            </a:r>
          </a:p>
        </p:txBody>
      </p:sp>
      <p:sp>
        <p:nvSpPr>
          <p:cNvPr id="26" name="Блок-схема: процесс 25">
            <a:hlinkClick r:id="" action="ppaction://noaction"/>
          </p:cNvPr>
          <p:cNvSpPr/>
          <p:nvPr/>
        </p:nvSpPr>
        <p:spPr>
          <a:xfrm>
            <a:off x="8028384" y="4509120"/>
            <a:ext cx="1080120" cy="360040"/>
          </a:xfrm>
          <a:prstGeom prst="flowChartProcess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 algn="ctr">
              <a:defRPr/>
            </a:pP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</a:rPr>
              <a:t>Задание 9</a:t>
            </a:r>
          </a:p>
        </p:txBody>
      </p:sp>
      <p:sp>
        <p:nvSpPr>
          <p:cNvPr id="27" name="Блок-схема: процесс 26">
            <a:hlinkClick r:id="" action="ppaction://noaction"/>
          </p:cNvPr>
          <p:cNvSpPr/>
          <p:nvPr/>
        </p:nvSpPr>
        <p:spPr>
          <a:xfrm>
            <a:off x="8028384" y="4077072"/>
            <a:ext cx="1080120" cy="360040"/>
          </a:xfrm>
          <a:prstGeom prst="flowChartProcess">
            <a:avLst/>
          </a:prstGeom>
          <a:solidFill>
            <a:srgbClr val="FFCC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 algn="ctr">
              <a:defRPr/>
            </a:pP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</a:rPr>
              <a:t>Задание 8</a:t>
            </a:r>
          </a:p>
        </p:txBody>
      </p:sp>
      <p:sp>
        <p:nvSpPr>
          <p:cNvPr id="28" name="Блок-схема: процесс 27">
            <a:hlinkClick r:id="rId6" action="ppaction://hlinksldjump"/>
          </p:cNvPr>
          <p:cNvSpPr/>
          <p:nvPr/>
        </p:nvSpPr>
        <p:spPr>
          <a:xfrm>
            <a:off x="8028384" y="3645024"/>
            <a:ext cx="1080120" cy="360040"/>
          </a:xfrm>
          <a:prstGeom prst="flowChartProcess">
            <a:avLst/>
          </a:prstGeom>
          <a:solidFill>
            <a:srgbClr val="A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 algn="ctr">
              <a:defRPr/>
            </a:pP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</a:rPr>
              <a:t>Задание 7</a:t>
            </a:r>
          </a:p>
        </p:txBody>
      </p:sp>
      <p:sp>
        <p:nvSpPr>
          <p:cNvPr id="29" name="Блок-схема: процесс 28">
            <a:hlinkClick r:id="rId7" action="ppaction://hlinksldjump"/>
          </p:cNvPr>
          <p:cNvSpPr/>
          <p:nvPr/>
        </p:nvSpPr>
        <p:spPr>
          <a:xfrm>
            <a:off x="8028384" y="3212976"/>
            <a:ext cx="1080120" cy="360040"/>
          </a:xfrm>
          <a:prstGeom prst="flowChartProcess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 algn="ctr">
              <a:defRPr/>
            </a:pP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</a:rPr>
              <a:t>Задание 6</a:t>
            </a:r>
          </a:p>
        </p:txBody>
      </p:sp>
      <p:sp>
        <p:nvSpPr>
          <p:cNvPr id="30" name="Блок-схема: процесс 29">
            <a:hlinkClick r:id="rId8" action="ppaction://hlinksldjump"/>
          </p:cNvPr>
          <p:cNvSpPr/>
          <p:nvPr/>
        </p:nvSpPr>
        <p:spPr>
          <a:xfrm>
            <a:off x="8028384" y="2780928"/>
            <a:ext cx="1080120" cy="360040"/>
          </a:xfrm>
          <a:prstGeom prst="flowChartProcess">
            <a:avLst/>
          </a:prstGeom>
          <a:solidFill>
            <a:schemeClr val="accent4">
              <a:lumMod val="20000"/>
              <a:lumOff val="80000"/>
            </a:schemeClr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 algn="ctr">
              <a:defRPr/>
            </a:pP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</a:rPr>
              <a:t>Задание 5</a:t>
            </a:r>
          </a:p>
        </p:txBody>
      </p:sp>
      <p:sp>
        <p:nvSpPr>
          <p:cNvPr id="31" name="Блок-схема: процесс 30">
            <a:hlinkClick r:id="" action="ppaction://noaction"/>
          </p:cNvPr>
          <p:cNvSpPr/>
          <p:nvPr/>
        </p:nvSpPr>
        <p:spPr>
          <a:xfrm>
            <a:off x="8028384" y="4941168"/>
            <a:ext cx="1080120" cy="360040"/>
          </a:xfrm>
          <a:prstGeom prst="flowChartProcess">
            <a:avLst/>
          </a:prstGeom>
          <a:solidFill>
            <a:srgbClr val="FF99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 algn="ctr">
              <a:defRPr/>
            </a:pP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</a:rPr>
              <a:t>Задание 10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285720" y="214290"/>
            <a:ext cx="685804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rgbClr val="00B050"/>
                </a:solidFill>
              </a:rPr>
              <a:t>Возьмём </a:t>
            </a:r>
            <a:r>
              <a:rPr lang="ru-RU" sz="3200" b="1" dirty="0" smtClean="0">
                <a:solidFill>
                  <a:srgbClr val="0000FF"/>
                </a:solidFill>
              </a:rPr>
              <a:t>А=2</a:t>
            </a:r>
            <a:r>
              <a:rPr lang="ru-RU" sz="3200" b="1" dirty="0" smtClean="0">
                <a:solidFill>
                  <a:srgbClr val="00B050"/>
                </a:solidFill>
              </a:rPr>
              <a:t> и проверим для всех</a:t>
            </a:r>
            <a:r>
              <a:rPr lang="ru-RU" sz="3200" b="1" dirty="0" smtClean="0">
                <a:solidFill>
                  <a:srgbClr val="0000FF"/>
                </a:solidFill>
              </a:rPr>
              <a:t> Х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285720" y="857232"/>
            <a:ext cx="350046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rgbClr val="00B050"/>
                </a:solidFill>
              </a:rPr>
              <a:t>Если </a:t>
            </a:r>
            <a:r>
              <a:rPr lang="ru-RU" sz="3200" b="1" dirty="0" smtClean="0">
                <a:solidFill>
                  <a:srgbClr val="0000FF"/>
                </a:solidFill>
              </a:rPr>
              <a:t>Х=1</a:t>
            </a:r>
            <a:r>
              <a:rPr lang="ru-RU" sz="3200" b="1" dirty="0" smtClean="0">
                <a:solidFill>
                  <a:srgbClr val="00B050"/>
                </a:solidFill>
              </a:rPr>
              <a:t> (</a:t>
            </a:r>
            <a:r>
              <a:rPr lang="en-US" sz="3200" b="1" dirty="0" smtClean="0">
                <a:solidFill>
                  <a:srgbClr val="00B050"/>
                </a:solidFill>
              </a:rPr>
              <a:t>true)</a:t>
            </a:r>
          </a:p>
          <a:p>
            <a:r>
              <a:rPr lang="en-US" sz="3200" b="1" dirty="0" smtClean="0">
                <a:solidFill>
                  <a:srgbClr val="00B050"/>
                </a:solidFill>
              </a:rPr>
              <a:t>	</a:t>
            </a:r>
            <a:r>
              <a:rPr lang="ru-RU" sz="3200" b="1" dirty="0" smtClean="0">
                <a:solidFill>
                  <a:srgbClr val="0000FF"/>
                </a:solidFill>
              </a:rPr>
              <a:t>Х=</a:t>
            </a:r>
            <a:r>
              <a:rPr lang="en-US" sz="3200" b="1" dirty="0" smtClean="0">
                <a:solidFill>
                  <a:srgbClr val="0000FF"/>
                </a:solidFill>
              </a:rPr>
              <a:t>2</a:t>
            </a:r>
            <a:r>
              <a:rPr lang="ru-RU" sz="3200" b="1" dirty="0" smtClean="0">
                <a:solidFill>
                  <a:srgbClr val="00B050"/>
                </a:solidFill>
              </a:rPr>
              <a:t> (</a:t>
            </a:r>
            <a:r>
              <a:rPr lang="en-US" sz="3200" b="1" dirty="0" smtClean="0">
                <a:solidFill>
                  <a:srgbClr val="00B050"/>
                </a:solidFill>
              </a:rPr>
              <a:t>true) …</a:t>
            </a:r>
          </a:p>
          <a:p>
            <a:r>
              <a:rPr lang="en-US" sz="3200" b="1" dirty="0" smtClean="0">
                <a:solidFill>
                  <a:srgbClr val="0000FF"/>
                </a:solidFill>
              </a:rPr>
              <a:t>	</a:t>
            </a:r>
            <a:r>
              <a:rPr lang="ru-RU" sz="3200" b="1" dirty="0" smtClean="0">
                <a:solidFill>
                  <a:srgbClr val="0000FF"/>
                </a:solidFill>
              </a:rPr>
              <a:t>Х=2</a:t>
            </a:r>
            <a:r>
              <a:rPr lang="en-US" sz="3200" b="1" dirty="0" smtClean="0">
                <a:solidFill>
                  <a:srgbClr val="0000FF"/>
                </a:solidFill>
              </a:rPr>
              <a:t>00</a:t>
            </a:r>
            <a:r>
              <a:rPr lang="ru-RU" sz="3200" b="1" dirty="0" smtClean="0">
                <a:solidFill>
                  <a:srgbClr val="00B050"/>
                </a:solidFill>
              </a:rPr>
              <a:t> (</a:t>
            </a:r>
            <a:r>
              <a:rPr lang="en-US" sz="3200" b="1" dirty="0" smtClean="0">
                <a:solidFill>
                  <a:srgbClr val="00B050"/>
                </a:solidFill>
              </a:rPr>
              <a:t>false)</a:t>
            </a:r>
            <a:endParaRPr lang="ru-RU" sz="3200" b="1" dirty="0" smtClean="0">
              <a:solidFill>
                <a:srgbClr val="0000FF"/>
              </a:solidFill>
            </a:endParaRPr>
          </a:p>
        </p:txBody>
      </p:sp>
      <p:cxnSp>
        <p:nvCxnSpPr>
          <p:cNvPr id="16" name="Прямая со стрелкой 15"/>
          <p:cNvCxnSpPr/>
          <p:nvPr/>
        </p:nvCxnSpPr>
        <p:spPr>
          <a:xfrm>
            <a:off x="4000496" y="1571612"/>
            <a:ext cx="857256" cy="1588"/>
          </a:xfrm>
          <a:prstGeom prst="straightConnector1">
            <a:avLst/>
          </a:prstGeom>
          <a:ln w="5715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Прямоугольник 16"/>
          <p:cNvSpPr/>
          <p:nvPr/>
        </p:nvSpPr>
        <p:spPr>
          <a:xfrm>
            <a:off x="4929190" y="1214422"/>
            <a:ext cx="316311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>
                <a:solidFill>
                  <a:srgbClr val="00B050"/>
                </a:solidFill>
              </a:rPr>
              <a:t>А  </a:t>
            </a:r>
            <a:r>
              <a:rPr lang="ru-RU" sz="3600" b="1" dirty="0" smtClean="0">
                <a:solidFill>
                  <a:srgbClr val="FF0000"/>
                </a:solidFill>
              </a:rPr>
              <a:t>не </a:t>
            </a:r>
            <a:r>
              <a:rPr lang="ru-RU" sz="3600" b="1" dirty="0" smtClean="0">
                <a:solidFill>
                  <a:srgbClr val="00B050"/>
                </a:solidFill>
              </a:rPr>
              <a:t>подходит</a:t>
            </a:r>
            <a:endParaRPr lang="ru-RU" sz="3600" dirty="0">
              <a:solidFill>
                <a:srgbClr val="00B050"/>
              </a:solidFill>
            </a:endParaRPr>
          </a:p>
        </p:txBody>
      </p:sp>
      <p:sp>
        <p:nvSpPr>
          <p:cNvPr id="19" name="Правая круглая скобка 18"/>
          <p:cNvSpPr/>
          <p:nvPr/>
        </p:nvSpPr>
        <p:spPr>
          <a:xfrm>
            <a:off x="3214678" y="857232"/>
            <a:ext cx="428628" cy="1643074"/>
          </a:xfrm>
          <a:prstGeom prst="rightBracket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0000FF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285720" y="2714620"/>
            <a:ext cx="757242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Таким образом проверим каждое </a:t>
            </a:r>
            <a:r>
              <a:rPr lang="ru-RU" sz="2800" b="1" dirty="0" smtClean="0">
                <a:solidFill>
                  <a:srgbClr val="0000FF"/>
                </a:solidFill>
                <a:latin typeface="+mj-lt"/>
                <a:ea typeface="+mj-ea"/>
                <a:cs typeface="+mj-cs"/>
              </a:rPr>
              <a:t>А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 для всех </a:t>
            </a:r>
            <a:r>
              <a:rPr lang="ru-RU" sz="2800" b="1" dirty="0" smtClean="0">
                <a:solidFill>
                  <a:srgbClr val="0000FF"/>
                </a:solidFill>
                <a:latin typeface="+mj-lt"/>
                <a:ea typeface="+mj-ea"/>
                <a:cs typeface="+mj-cs"/>
              </a:rPr>
              <a:t>Х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285720" y="3571876"/>
            <a:ext cx="7572428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Все нужные А должны  быть напечатаны в результат</a:t>
            </a:r>
          </a:p>
          <a:p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Все неподходящие А нужно исключить из результата</a:t>
            </a:r>
            <a:endParaRPr lang="ru-RU" sz="2800" b="1" dirty="0" smtClean="0">
              <a:solidFill>
                <a:srgbClr val="0000FF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advClick="0">
    <p:cover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7" grpId="0"/>
      <p:bldP spid="19" grpId="0" animBg="1"/>
      <p:bldP spid="20" grpId="0"/>
      <p:bldP spid="21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14282" y="142852"/>
            <a:ext cx="8715436" cy="657229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TextBox 21"/>
          <p:cNvSpPr txBox="1"/>
          <p:nvPr/>
        </p:nvSpPr>
        <p:spPr>
          <a:xfrm>
            <a:off x="4714876" y="6215082"/>
            <a:ext cx="40719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u="sng" dirty="0" smtClean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№121 (с сайта К.Полякова)</a:t>
            </a:r>
          </a:p>
        </p:txBody>
      </p:sp>
      <p:sp>
        <p:nvSpPr>
          <p:cNvPr id="18" name="Блок-схема: процесс 17">
            <a:hlinkClick r:id="rId2" action="ppaction://hlinksldjump"/>
          </p:cNvPr>
          <p:cNvSpPr/>
          <p:nvPr/>
        </p:nvSpPr>
        <p:spPr>
          <a:xfrm>
            <a:off x="8028384" y="1052736"/>
            <a:ext cx="1080120" cy="360040"/>
          </a:xfrm>
          <a:prstGeom prst="flowChartProcess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 algn="ctr">
              <a:defRPr/>
            </a:pP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</a:rPr>
              <a:t>Задание 1</a:t>
            </a:r>
          </a:p>
        </p:txBody>
      </p:sp>
      <p:sp>
        <p:nvSpPr>
          <p:cNvPr id="23" name="Блок-схема: процесс 22">
            <a:hlinkClick r:id="rId3" action="ppaction://hlinksldjump"/>
          </p:cNvPr>
          <p:cNvSpPr/>
          <p:nvPr/>
        </p:nvSpPr>
        <p:spPr>
          <a:xfrm>
            <a:off x="8028384" y="2348880"/>
            <a:ext cx="1080120" cy="360040"/>
          </a:xfrm>
          <a:prstGeom prst="flowChartProcess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 algn="ctr">
              <a:defRPr/>
            </a:pP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</a:rPr>
              <a:t>Задание 4</a:t>
            </a:r>
          </a:p>
        </p:txBody>
      </p:sp>
      <p:sp>
        <p:nvSpPr>
          <p:cNvPr id="24" name="Блок-схема: процесс 23">
            <a:hlinkClick r:id="rId4" action="ppaction://hlinksldjump"/>
          </p:cNvPr>
          <p:cNvSpPr/>
          <p:nvPr/>
        </p:nvSpPr>
        <p:spPr>
          <a:xfrm>
            <a:off x="8028384" y="1916832"/>
            <a:ext cx="1080120" cy="360040"/>
          </a:xfrm>
          <a:prstGeom prst="flowChartProcess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 algn="ctr">
              <a:defRPr/>
            </a:pP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</a:rPr>
              <a:t>Задание 3</a:t>
            </a:r>
          </a:p>
        </p:txBody>
      </p:sp>
      <p:sp>
        <p:nvSpPr>
          <p:cNvPr id="25" name="Блок-схема: процесс 24">
            <a:hlinkClick r:id="rId5" action="ppaction://hlinksldjump"/>
          </p:cNvPr>
          <p:cNvSpPr/>
          <p:nvPr/>
        </p:nvSpPr>
        <p:spPr>
          <a:xfrm>
            <a:off x="8028384" y="1484784"/>
            <a:ext cx="1080120" cy="360040"/>
          </a:xfrm>
          <a:prstGeom prst="flowChartProcess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 algn="ctr">
              <a:defRPr/>
            </a:pP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</a:rPr>
              <a:t>Задание 2</a:t>
            </a:r>
          </a:p>
        </p:txBody>
      </p:sp>
      <p:sp>
        <p:nvSpPr>
          <p:cNvPr id="26" name="Блок-схема: процесс 25">
            <a:hlinkClick r:id="" action="ppaction://noaction"/>
          </p:cNvPr>
          <p:cNvSpPr/>
          <p:nvPr/>
        </p:nvSpPr>
        <p:spPr>
          <a:xfrm>
            <a:off x="8028384" y="4509120"/>
            <a:ext cx="1080120" cy="360040"/>
          </a:xfrm>
          <a:prstGeom prst="flowChartProcess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 algn="ctr">
              <a:defRPr/>
            </a:pP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</a:rPr>
              <a:t>Задание 9</a:t>
            </a:r>
          </a:p>
        </p:txBody>
      </p:sp>
      <p:sp>
        <p:nvSpPr>
          <p:cNvPr id="27" name="Блок-схема: процесс 26">
            <a:hlinkClick r:id="" action="ppaction://noaction"/>
          </p:cNvPr>
          <p:cNvSpPr/>
          <p:nvPr/>
        </p:nvSpPr>
        <p:spPr>
          <a:xfrm>
            <a:off x="8028384" y="4077072"/>
            <a:ext cx="1080120" cy="360040"/>
          </a:xfrm>
          <a:prstGeom prst="flowChartProcess">
            <a:avLst/>
          </a:prstGeom>
          <a:solidFill>
            <a:srgbClr val="FFCC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 algn="ctr">
              <a:defRPr/>
            </a:pP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</a:rPr>
              <a:t>Задание 8</a:t>
            </a:r>
          </a:p>
        </p:txBody>
      </p:sp>
      <p:sp>
        <p:nvSpPr>
          <p:cNvPr id="28" name="Блок-схема: процесс 27">
            <a:hlinkClick r:id="rId6" action="ppaction://hlinksldjump"/>
          </p:cNvPr>
          <p:cNvSpPr/>
          <p:nvPr/>
        </p:nvSpPr>
        <p:spPr>
          <a:xfrm>
            <a:off x="8028384" y="3645024"/>
            <a:ext cx="1080120" cy="360040"/>
          </a:xfrm>
          <a:prstGeom prst="flowChartProcess">
            <a:avLst/>
          </a:prstGeom>
          <a:solidFill>
            <a:srgbClr val="A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 algn="ctr">
              <a:defRPr/>
            </a:pP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</a:rPr>
              <a:t>Задание 7</a:t>
            </a:r>
          </a:p>
        </p:txBody>
      </p:sp>
      <p:sp>
        <p:nvSpPr>
          <p:cNvPr id="29" name="Блок-схема: процесс 28">
            <a:hlinkClick r:id="rId7" action="ppaction://hlinksldjump"/>
          </p:cNvPr>
          <p:cNvSpPr/>
          <p:nvPr/>
        </p:nvSpPr>
        <p:spPr>
          <a:xfrm>
            <a:off x="8028384" y="3212976"/>
            <a:ext cx="1080120" cy="360040"/>
          </a:xfrm>
          <a:prstGeom prst="flowChartProcess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 algn="ctr">
              <a:defRPr/>
            </a:pP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</a:rPr>
              <a:t>Задание 6</a:t>
            </a:r>
          </a:p>
        </p:txBody>
      </p:sp>
      <p:sp>
        <p:nvSpPr>
          <p:cNvPr id="30" name="Блок-схема: процесс 29">
            <a:hlinkClick r:id="rId8" action="ppaction://hlinksldjump"/>
          </p:cNvPr>
          <p:cNvSpPr/>
          <p:nvPr/>
        </p:nvSpPr>
        <p:spPr>
          <a:xfrm>
            <a:off x="8028384" y="2780928"/>
            <a:ext cx="1080120" cy="360040"/>
          </a:xfrm>
          <a:prstGeom prst="flowChartProcess">
            <a:avLst/>
          </a:prstGeom>
          <a:solidFill>
            <a:schemeClr val="accent4">
              <a:lumMod val="20000"/>
              <a:lumOff val="80000"/>
            </a:schemeClr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 algn="ctr">
              <a:defRPr/>
            </a:pP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</a:rPr>
              <a:t>Задание 5</a:t>
            </a:r>
          </a:p>
        </p:txBody>
      </p:sp>
      <p:sp>
        <p:nvSpPr>
          <p:cNvPr id="31" name="Блок-схема: процесс 30">
            <a:hlinkClick r:id="" action="ppaction://noaction"/>
          </p:cNvPr>
          <p:cNvSpPr/>
          <p:nvPr/>
        </p:nvSpPr>
        <p:spPr>
          <a:xfrm>
            <a:off x="8028384" y="4941168"/>
            <a:ext cx="1080120" cy="360040"/>
          </a:xfrm>
          <a:prstGeom prst="flowChartProcess">
            <a:avLst/>
          </a:prstGeom>
          <a:solidFill>
            <a:srgbClr val="FF99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 algn="ctr">
              <a:defRPr/>
            </a:pP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</a:rPr>
              <a:t>Задание 10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285720" y="285728"/>
            <a:ext cx="757242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Для перебора всех значений </a:t>
            </a:r>
            <a:r>
              <a:rPr lang="ru-RU" sz="2800" b="1" dirty="0" smtClean="0">
                <a:solidFill>
                  <a:srgbClr val="0000FF"/>
                </a:solidFill>
                <a:latin typeface="+mj-lt"/>
                <a:ea typeface="+mj-ea"/>
                <a:cs typeface="+mj-cs"/>
              </a:rPr>
              <a:t>А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 и </a:t>
            </a:r>
            <a:r>
              <a:rPr lang="ru-RU" sz="2800" b="1" dirty="0" smtClean="0">
                <a:solidFill>
                  <a:srgbClr val="0000FF"/>
                </a:solidFill>
                <a:latin typeface="+mj-lt"/>
                <a:ea typeface="+mj-ea"/>
                <a:cs typeface="+mj-cs"/>
              </a:rPr>
              <a:t>Х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 пропишем два цикла </a:t>
            </a: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for</a:t>
            </a:r>
            <a:endParaRPr lang="ru-RU" sz="2800" b="1" dirty="0" smtClean="0">
              <a:solidFill>
                <a:schemeClr val="accent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85720" y="1428736"/>
            <a:ext cx="757242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</a:rPr>
              <a:t>Во втором цикле введем переменную </a:t>
            </a:r>
            <a:r>
              <a:rPr lang="en-US" sz="2800" b="1" dirty="0" smtClean="0">
                <a:solidFill>
                  <a:srgbClr val="0000FF"/>
                </a:solidFill>
              </a:rPr>
              <a:t>flag</a:t>
            </a:r>
            <a:endParaRPr lang="ru-RU" sz="2800" b="1" dirty="0" smtClean="0">
              <a:solidFill>
                <a:srgbClr val="0000FF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285720" y="2117703"/>
            <a:ext cx="757242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</a:rPr>
              <a:t>Когда флаг опущен </a:t>
            </a:r>
            <a:r>
              <a:rPr lang="en-US" sz="2800" b="1" dirty="0" smtClean="0">
                <a:solidFill>
                  <a:srgbClr val="0000FF"/>
                </a:solidFill>
              </a:rPr>
              <a:t>flag</a:t>
            </a:r>
            <a:r>
              <a:rPr lang="ru-RU" sz="2800" b="1" dirty="0" smtClean="0">
                <a:solidFill>
                  <a:srgbClr val="0000FF"/>
                </a:solidFill>
              </a:rPr>
              <a:t> = 0</a:t>
            </a:r>
          </a:p>
          <a:p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</a:rPr>
              <a:t>Когда флаг поднят </a:t>
            </a:r>
            <a:r>
              <a:rPr lang="en-US" sz="2800" b="1" dirty="0" smtClean="0">
                <a:solidFill>
                  <a:srgbClr val="0000FF"/>
                </a:solidFill>
              </a:rPr>
              <a:t>flag</a:t>
            </a:r>
            <a:r>
              <a:rPr lang="ru-RU" sz="2800" b="1" dirty="0" smtClean="0">
                <a:solidFill>
                  <a:srgbClr val="0000FF"/>
                </a:solidFill>
              </a:rPr>
              <a:t> = 1</a:t>
            </a:r>
            <a:endParaRPr lang="ru-RU" sz="2800" dirty="0" smtClean="0"/>
          </a:p>
        </p:txBody>
      </p:sp>
      <p:sp>
        <p:nvSpPr>
          <p:cNvPr id="19" name="Прямоугольник 18"/>
          <p:cNvSpPr/>
          <p:nvPr/>
        </p:nvSpPr>
        <p:spPr>
          <a:xfrm>
            <a:off x="285720" y="3357562"/>
            <a:ext cx="757242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</a:rPr>
              <a:t>Для каждого значения А сначала </a:t>
            </a:r>
            <a:r>
              <a:rPr lang="ru-RU" sz="2800" b="1" dirty="0" smtClean="0">
                <a:solidFill>
                  <a:srgbClr val="00B050"/>
                </a:solidFill>
              </a:rPr>
              <a:t>флаг опустим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285720" y="4071942"/>
            <a:ext cx="757242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</a:rPr>
              <a:t>Когда для значения </a:t>
            </a:r>
            <a:r>
              <a:rPr lang="ru-RU" sz="2800" b="1" dirty="0" smtClean="0">
                <a:solidFill>
                  <a:srgbClr val="0000FF"/>
                </a:solidFill>
              </a:rPr>
              <a:t>Х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</a:rPr>
              <a:t> формула будет = </a:t>
            </a:r>
            <a:r>
              <a:rPr lang="en-US" sz="2800" b="1" dirty="0" smtClean="0">
                <a:solidFill>
                  <a:srgbClr val="0000FF"/>
                </a:solidFill>
              </a:rPr>
              <a:t>false</a:t>
            </a: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800" b="1" dirty="0" smtClean="0">
                <a:solidFill>
                  <a:srgbClr val="00B050"/>
                </a:solidFill>
              </a:rPr>
              <a:t>флаг поднимем</a:t>
            </a:r>
          </a:p>
        </p:txBody>
      </p:sp>
    </p:spTree>
  </p:cSld>
  <p:clrMapOvr>
    <a:masterClrMapping/>
  </p:clrMapOvr>
  <p:transition advClick="0">
    <p:cover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6" grpId="0"/>
      <p:bldP spid="17" grpId="0"/>
      <p:bldP spid="19" grpId="0"/>
      <p:bldP spid="2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142852"/>
            <a:ext cx="8715436" cy="657229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 descr="http://zelao.mos.ru/upload/iblock/3ac/47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14452" b="25933"/>
          <a:stretch>
            <a:fillRect/>
          </a:stretch>
        </p:blipFill>
        <p:spPr bwMode="auto">
          <a:xfrm>
            <a:off x="0" y="214290"/>
            <a:ext cx="3241500" cy="1160590"/>
          </a:xfrm>
          <a:prstGeom prst="rect">
            <a:avLst/>
          </a:prstGeom>
          <a:noFill/>
        </p:spPr>
      </p:pic>
      <p:sp>
        <p:nvSpPr>
          <p:cNvPr id="14" name="Заголовок 1"/>
          <p:cNvSpPr txBox="1">
            <a:spLocks/>
          </p:cNvSpPr>
          <p:nvPr/>
        </p:nvSpPr>
        <p:spPr>
          <a:xfrm>
            <a:off x="2500298" y="285728"/>
            <a:ext cx="5786478" cy="642942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000" b="1" dirty="0" smtClean="0">
                <a:solidFill>
                  <a:srgbClr val="018A91"/>
                </a:solidFill>
                <a:latin typeface="Comic Sans MS" pitchFamily="66" charset="0"/>
                <a:ea typeface="+mj-ea"/>
                <a:cs typeface="+mj-cs"/>
              </a:rPr>
              <a:t>Задание </a:t>
            </a: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18A91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№ 15</a:t>
            </a:r>
          </a:p>
          <a:p>
            <a:pPr lvl="0" algn="ctr">
              <a:spcBef>
                <a:spcPct val="0"/>
              </a:spcBef>
              <a:defRPr/>
            </a:pPr>
            <a:r>
              <a:rPr lang="ru-RU" sz="4000" b="1" dirty="0" smtClean="0">
                <a:solidFill>
                  <a:srgbClr val="018A91"/>
                </a:solidFill>
                <a:latin typeface="Comic Sans MS" pitchFamily="66" charset="0"/>
                <a:ea typeface="+mj-ea"/>
                <a:cs typeface="+mj-cs"/>
              </a:rPr>
              <a:t>Основные понятия</a:t>
            </a:r>
            <a:endParaRPr kumimoji="0" lang="ru-RU" sz="4000" b="1" i="0" u="none" strike="noStrike" kern="1200" cap="none" spc="0" normalizeH="0" baseline="0" noProof="0" dirty="0" smtClean="0">
              <a:ln>
                <a:noFill/>
              </a:ln>
              <a:solidFill>
                <a:srgbClr val="018A91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18A91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  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18A91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/>
            </a:r>
            <a:b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18A91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</a:br>
            <a:endParaRPr kumimoji="0" lang="ru-RU" sz="4000" b="1" i="0" u="none" strike="noStrike" kern="1200" cap="none" spc="0" normalizeH="0" baseline="0" noProof="0" dirty="0">
              <a:ln>
                <a:noFill/>
              </a:ln>
              <a:solidFill>
                <a:srgbClr val="018A91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85720" y="4000504"/>
            <a:ext cx="757242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12788" indent="-712788"/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1.1.7. умение вычислять логическое значение сложного высказывания по известным значениям элементарных высказываний;</a:t>
            </a:r>
          </a:p>
          <a:p>
            <a:pPr algn="just"/>
            <a:endParaRPr lang="ru-RU" sz="2400" dirty="0" smtClean="0">
              <a:solidFill>
                <a:schemeClr val="accent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  <a:p>
            <a:pPr marL="712788" indent="-712788"/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3.4.3. понимание высказываний, логических операций, кванторов, истинности высказываний</a:t>
            </a:r>
          </a:p>
          <a:p>
            <a:pPr algn="just"/>
            <a:endParaRPr lang="ru-RU" sz="2400" dirty="0" smtClean="0">
              <a:solidFill>
                <a:schemeClr val="accent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1500166" y="1500174"/>
            <a:ext cx="6715172" cy="642942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000" b="1" dirty="0" smtClean="0">
                <a:solidFill>
                  <a:srgbClr val="018A91"/>
                </a:solidFill>
                <a:latin typeface="Comic Sans MS" pitchFamily="66" charset="0"/>
                <a:ea typeface="+mj-ea"/>
                <a:cs typeface="+mj-cs"/>
              </a:rPr>
              <a:t>математической логики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000" b="1" dirty="0" smtClean="0">
                <a:solidFill>
                  <a:srgbClr val="018A91"/>
                </a:solidFill>
                <a:latin typeface="Comic Sans MS" pitchFamily="66" charset="0"/>
                <a:ea typeface="+mj-ea"/>
                <a:cs typeface="+mj-cs"/>
              </a:rPr>
              <a:t>  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18A91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/>
            </a:r>
            <a:b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18A91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</a:br>
            <a:endParaRPr kumimoji="0" lang="ru-RU" sz="4000" b="1" i="0" u="none" strike="noStrike" kern="1200" cap="none" spc="0" normalizeH="0" baseline="0" noProof="0" dirty="0">
              <a:ln>
                <a:noFill/>
              </a:ln>
              <a:solidFill>
                <a:srgbClr val="018A91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57158" y="2285992"/>
            <a:ext cx="742955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Повышенный уровень, время – 6 минут</a:t>
            </a:r>
          </a:p>
          <a:p>
            <a:pPr algn="just"/>
            <a:endParaRPr lang="ru-RU" sz="2800" b="1" u="sng" dirty="0" smtClean="0">
              <a:solidFill>
                <a:schemeClr val="accent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  <a:p>
            <a:pPr algn="just"/>
            <a:r>
              <a:rPr lang="ru-RU" sz="2800" b="1" u="sng" dirty="0" smtClean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Что проверяется (по кодификатору):</a:t>
            </a:r>
          </a:p>
        </p:txBody>
      </p:sp>
      <p:sp>
        <p:nvSpPr>
          <p:cNvPr id="13" name="Блок-схема: процесс 12">
            <a:hlinkClick r:id="rId3" action="ppaction://hlinksldjump"/>
          </p:cNvPr>
          <p:cNvSpPr/>
          <p:nvPr/>
        </p:nvSpPr>
        <p:spPr>
          <a:xfrm>
            <a:off x="8028384" y="1052736"/>
            <a:ext cx="1080120" cy="360040"/>
          </a:xfrm>
          <a:prstGeom prst="flowChartProcess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 algn="ctr">
              <a:defRPr/>
            </a:pP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</a:rPr>
              <a:t>Задание 1</a:t>
            </a:r>
          </a:p>
        </p:txBody>
      </p:sp>
      <p:sp>
        <p:nvSpPr>
          <p:cNvPr id="15" name="Блок-схема: процесс 14">
            <a:hlinkClick r:id="rId4" action="ppaction://hlinksldjump"/>
          </p:cNvPr>
          <p:cNvSpPr/>
          <p:nvPr/>
        </p:nvSpPr>
        <p:spPr>
          <a:xfrm>
            <a:off x="8028384" y="2348880"/>
            <a:ext cx="1080120" cy="360040"/>
          </a:xfrm>
          <a:prstGeom prst="flowChartProcess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 algn="ctr">
              <a:defRPr/>
            </a:pP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</a:rPr>
              <a:t>Задание 4</a:t>
            </a:r>
          </a:p>
        </p:txBody>
      </p:sp>
      <p:sp>
        <p:nvSpPr>
          <p:cNvPr id="17" name="Блок-схема: процесс 16">
            <a:hlinkClick r:id="rId5" action="ppaction://hlinksldjump"/>
          </p:cNvPr>
          <p:cNvSpPr/>
          <p:nvPr/>
        </p:nvSpPr>
        <p:spPr>
          <a:xfrm>
            <a:off x="8028384" y="1916832"/>
            <a:ext cx="1080120" cy="360040"/>
          </a:xfrm>
          <a:prstGeom prst="flowChartProcess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 algn="ctr">
              <a:defRPr/>
            </a:pP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</a:rPr>
              <a:t>Задание 3</a:t>
            </a:r>
          </a:p>
        </p:txBody>
      </p:sp>
      <p:sp>
        <p:nvSpPr>
          <p:cNvPr id="22" name="Блок-схема: процесс 21">
            <a:hlinkClick r:id="rId6" action="ppaction://hlinksldjump"/>
          </p:cNvPr>
          <p:cNvSpPr/>
          <p:nvPr/>
        </p:nvSpPr>
        <p:spPr>
          <a:xfrm>
            <a:off x="8028384" y="1484784"/>
            <a:ext cx="1080120" cy="360040"/>
          </a:xfrm>
          <a:prstGeom prst="flowChartProcess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 algn="ctr">
              <a:defRPr/>
            </a:pP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</a:rPr>
              <a:t>Задание 2</a:t>
            </a:r>
          </a:p>
        </p:txBody>
      </p:sp>
      <p:sp>
        <p:nvSpPr>
          <p:cNvPr id="23" name="Блок-схема: процесс 22">
            <a:hlinkClick r:id="" action="ppaction://noaction"/>
          </p:cNvPr>
          <p:cNvSpPr/>
          <p:nvPr/>
        </p:nvSpPr>
        <p:spPr>
          <a:xfrm>
            <a:off x="8028384" y="4509120"/>
            <a:ext cx="1080120" cy="360040"/>
          </a:xfrm>
          <a:prstGeom prst="flowChartProcess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 algn="ctr">
              <a:defRPr/>
            </a:pP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</a:rPr>
              <a:t>Задание 9</a:t>
            </a:r>
          </a:p>
        </p:txBody>
      </p:sp>
      <p:sp>
        <p:nvSpPr>
          <p:cNvPr id="24" name="Блок-схема: процесс 23">
            <a:hlinkClick r:id="" action="ppaction://noaction"/>
          </p:cNvPr>
          <p:cNvSpPr/>
          <p:nvPr/>
        </p:nvSpPr>
        <p:spPr>
          <a:xfrm>
            <a:off x="8028384" y="4077072"/>
            <a:ext cx="1080120" cy="360040"/>
          </a:xfrm>
          <a:prstGeom prst="flowChartProcess">
            <a:avLst/>
          </a:prstGeom>
          <a:solidFill>
            <a:srgbClr val="FFCC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 algn="ctr">
              <a:defRPr/>
            </a:pP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</a:rPr>
              <a:t>Задание 8</a:t>
            </a:r>
          </a:p>
        </p:txBody>
      </p:sp>
      <p:sp>
        <p:nvSpPr>
          <p:cNvPr id="25" name="Блок-схема: процесс 24">
            <a:hlinkClick r:id="rId7" action="ppaction://hlinksldjump"/>
          </p:cNvPr>
          <p:cNvSpPr/>
          <p:nvPr/>
        </p:nvSpPr>
        <p:spPr>
          <a:xfrm>
            <a:off x="8028384" y="3645024"/>
            <a:ext cx="1080120" cy="360040"/>
          </a:xfrm>
          <a:prstGeom prst="flowChartProcess">
            <a:avLst/>
          </a:prstGeom>
          <a:solidFill>
            <a:srgbClr val="A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 algn="ctr">
              <a:defRPr/>
            </a:pP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</a:rPr>
              <a:t>Задание 7</a:t>
            </a:r>
          </a:p>
        </p:txBody>
      </p:sp>
      <p:sp>
        <p:nvSpPr>
          <p:cNvPr id="26" name="Блок-схема: процесс 25">
            <a:hlinkClick r:id="rId8" action="ppaction://hlinksldjump"/>
          </p:cNvPr>
          <p:cNvSpPr/>
          <p:nvPr/>
        </p:nvSpPr>
        <p:spPr>
          <a:xfrm>
            <a:off x="8028384" y="3212976"/>
            <a:ext cx="1080120" cy="360040"/>
          </a:xfrm>
          <a:prstGeom prst="flowChartProcess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 algn="ctr">
              <a:defRPr/>
            </a:pP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</a:rPr>
              <a:t>Задание 6</a:t>
            </a:r>
          </a:p>
        </p:txBody>
      </p:sp>
      <p:sp>
        <p:nvSpPr>
          <p:cNvPr id="27" name="Блок-схема: процесс 26">
            <a:hlinkClick r:id="rId9" action="ppaction://hlinksldjump"/>
          </p:cNvPr>
          <p:cNvSpPr/>
          <p:nvPr/>
        </p:nvSpPr>
        <p:spPr>
          <a:xfrm>
            <a:off x="8028384" y="2780928"/>
            <a:ext cx="1080120" cy="360040"/>
          </a:xfrm>
          <a:prstGeom prst="flowChartProcess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 algn="ctr">
              <a:defRPr/>
            </a:pP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</a:rPr>
              <a:t>Задание 5</a:t>
            </a:r>
          </a:p>
        </p:txBody>
      </p:sp>
      <p:sp>
        <p:nvSpPr>
          <p:cNvPr id="28" name="Блок-схема: процесс 27">
            <a:hlinkClick r:id="" action="ppaction://noaction"/>
          </p:cNvPr>
          <p:cNvSpPr/>
          <p:nvPr/>
        </p:nvSpPr>
        <p:spPr>
          <a:xfrm>
            <a:off x="8028384" y="4941168"/>
            <a:ext cx="1080120" cy="360040"/>
          </a:xfrm>
          <a:prstGeom prst="flowChartProcess">
            <a:avLst/>
          </a:prstGeom>
          <a:solidFill>
            <a:srgbClr val="FF99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 algn="ctr">
              <a:defRPr/>
            </a:pP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</a:rPr>
              <a:t>Задание 10</a:t>
            </a:r>
          </a:p>
        </p:txBody>
      </p:sp>
    </p:spTree>
  </p:cSld>
  <p:clrMapOvr>
    <a:masterClrMapping/>
  </p:clrMapOvr>
  <p:transition advClick="0">
    <p:cover dir="lu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14282" y="142852"/>
            <a:ext cx="8715436" cy="657229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TextBox 21"/>
          <p:cNvSpPr txBox="1"/>
          <p:nvPr/>
        </p:nvSpPr>
        <p:spPr>
          <a:xfrm>
            <a:off x="4714876" y="6215082"/>
            <a:ext cx="40719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u="sng" dirty="0" smtClean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№121 (с сайта К.Полякова)</a:t>
            </a:r>
          </a:p>
        </p:txBody>
      </p:sp>
      <p:sp>
        <p:nvSpPr>
          <p:cNvPr id="18" name="Блок-схема: процесс 17">
            <a:hlinkClick r:id="rId2" action="ppaction://hlinksldjump"/>
          </p:cNvPr>
          <p:cNvSpPr/>
          <p:nvPr/>
        </p:nvSpPr>
        <p:spPr>
          <a:xfrm>
            <a:off x="8028384" y="1052736"/>
            <a:ext cx="1080120" cy="360040"/>
          </a:xfrm>
          <a:prstGeom prst="flowChartProcess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 algn="ctr">
              <a:defRPr/>
            </a:pP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</a:rPr>
              <a:t>Задание 1</a:t>
            </a:r>
          </a:p>
        </p:txBody>
      </p:sp>
      <p:sp>
        <p:nvSpPr>
          <p:cNvPr id="23" name="Блок-схема: процесс 22">
            <a:hlinkClick r:id="rId3" action="ppaction://hlinksldjump"/>
          </p:cNvPr>
          <p:cNvSpPr/>
          <p:nvPr/>
        </p:nvSpPr>
        <p:spPr>
          <a:xfrm>
            <a:off x="8028384" y="2348880"/>
            <a:ext cx="1080120" cy="360040"/>
          </a:xfrm>
          <a:prstGeom prst="flowChartProcess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 algn="ctr">
              <a:defRPr/>
            </a:pP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</a:rPr>
              <a:t>Задание 4</a:t>
            </a:r>
          </a:p>
        </p:txBody>
      </p:sp>
      <p:sp>
        <p:nvSpPr>
          <p:cNvPr id="24" name="Блок-схема: процесс 23">
            <a:hlinkClick r:id="rId4" action="ppaction://hlinksldjump"/>
          </p:cNvPr>
          <p:cNvSpPr/>
          <p:nvPr/>
        </p:nvSpPr>
        <p:spPr>
          <a:xfrm>
            <a:off x="8028384" y="1916832"/>
            <a:ext cx="1080120" cy="360040"/>
          </a:xfrm>
          <a:prstGeom prst="flowChartProcess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 algn="ctr">
              <a:defRPr/>
            </a:pP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</a:rPr>
              <a:t>Задание 3</a:t>
            </a:r>
          </a:p>
        </p:txBody>
      </p:sp>
      <p:sp>
        <p:nvSpPr>
          <p:cNvPr id="25" name="Блок-схема: процесс 24">
            <a:hlinkClick r:id="rId5" action="ppaction://hlinksldjump"/>
          </p:cNvPr>
          <p:cNvSpPr/>
          <p:nvPr/>
        </p:nvSpPr>
        <p:spPr>
          <a:xfrm>
            <a:off x="8028384" y="1484784"/>
            <a:ext cx="1080120" cy="360040"/>
          </a:xfrm>
          <a:prstGeom prst="flowChartProcess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 algn="ctr">
              <a:defRPr/>
            </a:pP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</a:rPr>
              <a:t>Задание 2</a:t>
            </a:r>
          </a:p>
        </p:txBody>
      </p:sp>
      <p:sp>
        <p:nvSpPr>
          <p:cNvPr id="26" name="Блок-схема: процесс 25">
            <a:hlinkClick r:id="" action="ppaction://noaction"/>
          </p:cNvPr>
          <p:cNvSpPr/>
          <p:nvPr/>
        </p:nvSpPr>
        <p:spPr>
          <a:xfrm>
            <a:off x="8028384" y="4509120"/>
            <a:ext cx="1080120" cy="360040"/>
          </a:xfrm>
          <a:prstGeom prst="flowChartProcess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 algn="ctr">
              <a:defRPr/>
            </a:pP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</a:rPr>
              <a:t>Задание 9</a:t>
            </a:r>
          </a:p>
        </p:txBody>
      </p:sp>
      <p:sp>
        <p:nvSpPr>
          <p:cNvPr id="27" name="Блок-схема: процесс 26">
            <a:hlinkClick r:id="" action="ppaction://noaction"/>
          </p:cNvPr>
          <p:cNvSpPr/>
          <p:nvPr/>
        </p:nvSpPr>
        <p:spPr>
          <a:xfrm>
            <a:off x="8028384" y="4077072"/>
            <a:ext cx="1080120" cy="360040"/>
          </a:xfrm>
          <a:prstGeom prst="flowChartProcess">
            <a:avLst/>
          </a:prstGeom>
          <a:solidFill>
            <a:srgbClr val="FFCC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 algn="ctr">
              <a:defRPr/>
            </a:pP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</a:rPr>
              <a:t>Задание 8</a:t>
            </a:r>
          </a:p>
        </p:txBody>
      </p:sp>
      <p:sp>
        <p:nvSpPr>
          <p:cNvPr id="28" name="Блок-схема: процесс 27">
            <a:hlinkClick r:id="rId6" action="ppaction://hlinksldjump"/>
          </p:cNvPr>
          <p:cNvSpPr/>
          <p:nvPr/>
        </p:nvSpPr>
        <p:spPr>
          <a:xfrm>
            <a:off x="8028384" y="3645024"/>
            <a:ext cx="1080120" cy="360040"/>
          </a:xfrm>
          <a:prstGeom prst="flowChartProcess">
            <a:avLst/>
          </a:prstGeom>
          <a:solidFill>
            <a:srgbClr val="A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 algn="ctr">
              <a:defRPr/>
            </a:pP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</a:rPr>
              <a:t>Задание 7</a:t>
            </a:r>
          </a:p>
        </p:txBody>
      </p:sp>
      <p:sp>
        <p:nvSpPr>
          <p:cNvPr id="29" name="Блок-схема: процесс 28">
            <a:hlinkClick r:id="rId7" action="ppaction://hlinksldjump"/>
          </p:cNvPr>
          <p:cNvSpPr/>
          <p:nvPr/>
        </p:nvSpPr>
        <p:spPr>
          <a:xfrm>
            <a:off x="8028384" y="3212976"/>
            <a:ext cx="1080120" cy="360040"/>
          </a:xfrm>
          <a:prstGeom prst="flowChartProcess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 algn="ctr">
              <a:defRPr/>
            </a:pP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</a:rPr>
              <a:t>Задание 6</a:t>
            </a:r>
          </a:p>
        </p:txBody>
      </p:sp>
      <p:sp>
        <p:nvSpPr>
          <p:cNvPr id="30" name="Блок-схема: процесс 29">
            <a:hlinkClick r:id="rId8" action="ppaction://hlinksldjump"/>
          </p:cNvPr>
          <p:cNvSpPr/>
          <p:nvPr/>
        </p:nvSpPr>
        <p:spPr>
          <a:xfrm>
            <a:off x="8028384" y="2780928"/>
            <a:ext cx="1080120" cy="360040"/>
          </a:xfrm>
          <a:prstGeom prst="flowChartProcess">
            <a:avLst/>
          </a:prstGeom>
          <a:solidFill>
            <a:schemeClr val="accent4">
              <a:lumMod val="20000"/>
              <a:lumOff val="80000"/>
            </a:schemeClr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 algn="ctr">
              <a:defRPr/>
            </a:pP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</a:rPr>
              <a:t>Задание 5</a:t>
            </a:r>
          </a:p>
        </p:txBody>
      </p:sp>
      <p:sp>
        <p:nvSpPr>
          <p:cNvPr id="31" name="Блок-схема: процесс 30">
            <a:hlinkClick r:id="" action="ppaction://noaction"/>
          </p:cNvPr>
          <p:cNvSpPr/>
          <p:nvPr/>
        </p:nvSpPr>
        <p:spPr>
          <a:xfrm>
            <a:off x="8028384" y="4941168"/>
            <a:ext cx="1080120" cy="360040"/>
          </a:xfrm>
          <a:prstGeom prst="flowChartProcess">
            <a:avLst/>
          </a:prstGeom>
          <a:solidFill>
            <a:srgbClr val="FF99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 algn="ctr">
              <a:defRPr/>
            </a:pP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</a:rPr>
              <a:t>Задание 10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285720" y="285728"/>
            <a:ext cx="757242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err="1" smtClean="0">
                <a:solidFill>
                  <a:schemeClr val="accent1">
                    <a:lumMod val="50000"/>
                  </a:schemeClr>
                </a:solidFill>
              </a:rPr>
              <a:t>var</a:t>
            </a: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</a:rPr>
              <a:t> A, x, flag: integer;</a:t>
            </a:r>
            <a:endParaRPr lang="ru-RU" sz="2800" b="1" dirty="0" smtClean="0">
              <a:solidFill>
                <a:schemeClr val="accent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85720" y="785794"/>
            <a:ext cx="785818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</a:rPr>
              <a:t>begin</a:t>
            </a:r>
          </a:p>
          <a:p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</a:rPr>
              <a:t>  </a:t>
            </a:r>
            <a:r>
              <a:rPr lang="ru-RU" sz="2800" b="1" dirty="0" err="1" smtClean="0">
                <a:solidFill>
                  <a:schemeClr val="accent1">
                    <a:lumMod val="50000"/>
                  </a:schemeClr>
                </a:solidFill>
              </a:rPr>
              <a:t>for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</a:rPr>
              <a:t> A:=1 </a:t>
            </a:r>
            <a:r>
              <a:rPr lang="ru-RU" sz="2800" b="1" dirty="0" err="1" smtClean="0">
                <a:solidFill>
                  <a:schemeClr val="accent1">
                    <a:lumMod val="50000"/>
                  </a:schemeClr>
                </a:solidFill>
              </a:rPr>
              <a:t>to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</a:rPr>
              <a:t> 100 </a:t>
            </a:r>
            <a:r>
              <a:rPr lang="ru-RU" sz="2800" b="1" dirty="0" err="1" smtClean="0">
                <a:solidFill>
                  <a:schemeClr val="accent1">
                    <a:lumMod val="50000"/>
                  </a:schemeClr>
                </a:solidFill>
              </a:rPr>
              <a:t>do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</a:rPr>
              <a:t>    </a:t>
            </a:r>
            <a:r>
              <a:rPr lang="ru-RU" sz="2800" dirty="0" smtClean="0">
                <a:solidFill>
                  <a:srgbClr val="00B050"/>
                </a:solidFill>
              </a:rPr>
              <a:t>{в первом цикле перебираем 			А от 1 до 100}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285720" y="2071678"/>
            <a:ext cx="785818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</a:rPr>
              <a:t>begin</a:t>
            </a:r>
          </a:p>
          <a:p>
            <a:r>
              <a:rPr lang="ru-RU" sz="2800" b="1" dirty="0" smtClean="0"/>
              <a:t>  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</a:rPr>
              <a:t>flag:=0</a:t>
            </a:r>
            <a:r>
              <a:rPr lang="ru-RU" sz="2800" dirty="0" smtClean="0">
                <a:solidFill>
                  <a:srgbClr val="00B050"/>
                </a:solidFill>
              </a:rPr>
              <a:t>;              {флагу присваиваем 0 - опущен}</a:t>
            </a:r>
          </a:p>
        </p:txBody>
      </p:sp>
      <p:sp>
        <p:nvSpPr>
          <p:cNvPr id="32" name="Прямоугольник 31"/>
          <p:cNvSpPr/>
          <p:nvPr/>
        </p:nvSpPr>
        <p:spPr>
          <a:xfrm>
            <a:off x="214282" y="3071810"/>
            <a:ext cx="785818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err="1" smtClean="0">
                <a:solidFill>
                  <a:schemeClr val="accent1">
                    <a:lumMod val="50000"/>
                  </a:schemeClr>
                </a:solidFill>
              </a:rPr>
              <a:t>for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</a:rPr>
              <a:t> x:=1 </a:t>
            </a:r>
            <a:r>
              <a:rPr lang="ru-RU" sz="2800" b="1" dirty="0" err="1" smtClean="0">
                <a:solidFill>
                  <a:schemeClr val="accent1">
                    <a:lumMod val="50000"/>
                  </a:schemeClr>
                </a:solidFill>
              </a:rPr>
              <a:t>to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</a:rPr>
              <a:t> 1000 </a:t>
            </a:r>
            <a:r>
              <a:rPr lang="ru-RU" sz="2800" b="1" dirty="0" err="1" smtClean="0">
                <a:solidFill>
                  <a:schemeClr val="accent1">
                    <a:lumMod val="50000"/>
                  </a:schemeClr>
                </a:solidFill>
              </a:rPr>
              <a:t>do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800" dirty="0" smtClean="0">
                <a:solidFill>
                  <a:srgbClr val="00B050"/>
                </a:solidFill>
              </a:rPr>
              <a:t>{во втором цикле перебираем 			Х от 1 до 1000}</a:t>
            </a:r>
          </a:p>
          <a:p>
            <a:r>
              <a:rPr lang="ru-RU" sz="2800" dirty="0" smtClean="0">
                <a:solidFill>
                  <a:srgbClr val="00B050"/>
                </a:solidFill>
              </a:rPr>
              <a:t>       {вставляем формулу из условия и проверяем 	когда Х не подойдет}</a:t>
            </a:r>
          </a:p>
        </p:txBody>
      </p:sp>
      <p:sp>
        <p:nvSpPr>
          <p:cNvPr id="33" name="Прямоугольник 32"/>
          <p:cNvSpPr/>
          <p:nvPr/>
        </p:nvSpPr>
        <p:spPr>
          <a:xfrm>
            <a:off x="285720" y="4929198"/>
            <a:ext cx="785818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</a:rPr>
              <a:t>if (((x mod A &lt;&gt;0) and (x mod 21 =0)) &lt;= (x mod 14 =0)) = false the flag:=1;</a:t>
            </a:r>
            <a:endParaRPr lang="ru-RU" sz="2800" b="1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214282" y="6072206"/>
            <a:ext cx="757242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</a:rPr>
              <a:t>if flag = 0 then</a:t>
            </a:r>
            <a:endParaRPr lang="ru-RU" sz="2800" b="1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advClick="0">
    <p:cover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6" grpId="0"/>
      <p:bldP spid="21" grpId="0"/>
      <p:bldP spid="32" grpId="0"/>
      <p:bldP spid="33" grpId="0"/>
      <p:bldP spid="3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14282" y="142852"/>
            <a:ext cx="8715436" cy="657229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TextBox 21"/>
          <p:cNvSpPr txBox="1"/>
          <p:nvPr/>
        </p:nvSpPr>
        <p:spPr>
          <a:xfrm>
            <a:off x="4857752" y="6143644"/>
            <a:ext cx="40719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u="sng" dirty="0" smtClean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№121 (с сайта К.Полякова)</a:t>
            </a:r>
          </a:p>
        </p:txBody>
      </p:sp>
      <p:sp>
        <p:nvSpPr>
          <p:cNvPr id="18" name="Блок-схема: процесс 17">
            <a:hlinkClick r:id="rId2" action="ppaction://hlinksldjump"/>
          </p:cNvPr>
          <p:cNvSpPr/>
          <p:nvPr/>
        </p:nvSpPr>
        <p:spPr>
          <a:xfrm>
            <a:off x="8028384" y="1052736"/>
            <a:ext cx="1080120" cy="360040"/>
          </a:xfrm>
          <a:prstGeom prst="flowChartProcess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 algn="ctr">
              <a:defRPr/>
            </a:pP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</a:rPr>
              <a:t>Задание 1</a:t>
            </a:r>
          </a:p>
        </p:txBody>
      </p:sp>
      <p:sp>
        <p:nvSpPr>
          <p:cNvPr id="23" name="Блок-схема: процесс 22">
            <a:hlinkClick r:id="rId3" action="ppaction://hlinksldjump"/>
          </p:cNvPr>
          <p:cNvSpPr/>
          <p:nvPr/>
        </p:nvSpPr>
        <p:spPr>
          <a:xfrm>
            <a:off x="8028384" y="2348880"/>
            <a:ext cx="1080120" cy="360040"/>
          </a:xfrm>
          <a:prstGeom prst="flowChartProcess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 algn="ctr">
              <a:defRPr/>
            </a:pP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</a:rPr>
              <a:t>Задание 4</a:t>
            </a:r>
          </a:p>
        </p:txBody>
      </p:sp>
      <p:sp>
        <p:nvSpPr>
          <p:cNvPr id="24" name="Блок-схема: процесс 23">
            <a:hlinkClick r:id="rId4" action="ppaction://hlinksldjump"/>
          </p:cNvPr>
          <p:cNvSpPr/>
          <p:nvPr/>
        </p:nvSpPr>
        <p:spPr>
          <a:xfrm>
            <a:off x="8028384" y="1916832"/>
            <a:ext cx="1080120" cy="360040"/>
          </a:xfrm>
          <a:prstGeom prst="flowChartProcess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 algn="ctr">
              <a:defRPr/>
            </a:pP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</a:rPr>
              <a:t>Задание 3</a:t>
            </a:r>
          </a:p>
        </p:txBody>
      </p:sp>
      <p:sp>
        <p:nvSpPr>
          <p:cNvPr id="25" name="Блок-схема: процесс 24">
            <a:hlinkClick r:id="rId5" action="ppaction://hlinksldjump"/>
          </p:cNvPr>
          <p:cNvSpPr/>
          <p:nvPr/>
        </p:nvSpPr>
        <p:spPr>
          <a:xfrm>
            <a:off x="8028384" y="1484784"/>
            <a:ext cx="1080120" cy="360040"/>
          </a:xfrm>
          <a:prstGeom prst="flowChartProcess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 algn="ctr">
              <a:defRPr/>
            </a:pP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</a:rPr>
              <a:t>Задание 2</a:t>
            </a:r>
          </a:p>
        </p:txBody>
      </p:sp>
      <p:sp>
        <p:nvSpPr>
          <p:cNvPr id="26" name="Блок-схема: процесс 25">
            <a:hlinkClick r:id="" action="ppaction://noaction"/>
          </p:cNvPr>
          <p:cNvSpPr/>
          <p:nvPr/>
        </p:nvSpPr>
        <p:spPr>
          <a:xfrm>
            <a:off x="8028384" y="4509120"/>
            <a:ext cx="1080120" cy="360040"/>
          </a:xfrm>
          <a:prstGeom prst="flowChartProcess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 algn="ctr">
              <a:defRPr/>
            </a:pP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</a:rPr>
              <a:t>Задание 9</a:t>
            </a:r>
          </a:p>
        </p:txBody>
      </p:sp>
      <p:sp>
        <p:nvSpPr>
          <p:cNvPr id="27" name="Блок-схема: процесс 26">
            <a:hlinkClick r:id="" action="ppaction://noaction"/>
          </p:cNvPr>
          <p:cNvSpPr/>
          <p:nvPr/>
        </p:nvSpPr>
        <p:spPr>
          <a:xfrm>
            <a:off x="8028384" y="4077072"/>
            <a:ext cx="1080120" cy="360040"/>
          </a:xfrm>
          <a:prstGeom prst="flowChartProcess">
            <a:avLst/>
          </a:prstGeom>
          <a:solidFill>
            <a:srgbClr val="FFCC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 algn="ctr">
              <a:defRPr/>
            </a:pP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</a:rPr>
              <a:t>Задание 8</a:t>
            </a:r>
          </a:p>
        </p:txBody>
      </p:sp>
      <p:sp>
        <p:nvSpPr>
          <p:cNvPr id="28" name="Блок-схема: процесс 27">
            <a:hlinkClick r:id="rId6" action="ppaction://hlinksldjump"/>
          </p:cNvPr>
          <p:cNvSpPr/>
          <p:nvPr/>
        </p:nvSpPr>
        <p:spPr>
          <a:xfrm>
            <a:off x="8028384" y="3645024"/>
            <a:ext cx="1080120" cy="360040"/>
          </a:xfrm>
          <a:prstGeom prst="flowChartProcess">
            <a:avLst/>
          </a:prstGeom>
          <a:solidFill>
            <a:srgbClr val="A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 algn="ctr">
              <a:defRPr/>
            </a:pP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</a:rPr>
              <a:t>Задание 7</a:t>
            </a:r>
          </a:p>
        </p:txBody>
      </p:sp>
      <p:sp>
        <p:nvSpPr>
          <p:cNvPr id="29" name="Блок-схема: процесс 28">
            <a:hlinkClick r:id="rId7" action="ppaction://hlinksldjump"/>
          </p:cNvPr>
          <p:cNvSpPr/>
          <p:nvPr/>
        </p:nvSpPr>
        <p:spPr>
          <a:xfrm>
            <a:off x="8028384" y="3212976"/>
            <a:ext cx="1080120" cy="360040"/>
          </a:xfrm>
          <a:prstGeom prst="flowChartProcess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 algn="ctr">
              <a:defRPr/>
            </a:pP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</a:rPr>
              <a:t>Задание 6</a:t>
            </a:r>
          </a:p>
        </p:txBody>
      </p:sp>
      <p:sp>
        <p:nvSpPr>
          <p:cNvPr id="30" name="Блок-схема: процесс 29">
            <a:hlinkClick r:id="rId8" action="ppaction://hlinksldjump"/>
          </p:cNvPr>
          <p:cNvSpPr/>
          <p:nvPr/>
        </p:nvSpPr>
        <p:spPr>
          <a:xfrm>
            <a:off x="8028384" y="2780928"/>
            <a:ext cx="1080120" cy="360040"/>
          </a:xfrm>
          <a:prstGeom prst="flowChartProcess">
            <a:avLst/>
          </a:prstGeom>
          <a:solidFill>
            <a:schemeClr val="accent4">
              <a:lumMod val="20000"/>
              <a:lumOff val="80000"/>
            </a:schemeClr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 algn="ctr">
              <a:defRPr/>
            </a:pP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</a:rPr>
              <a:t>Задание 5</a:t>
            </a:r>
          </a:p>
        </p:txBody>
      </p:sp>
      <p:sp>
        <p:nvSpPr>
          <p:cNvPr id="31" name="Блок-схема: процесс 30">
            <a:hlinkClick r:id="" action="ppaction://noaction"/>
          </p:cNvPr>
          <p:cNvSpPr/>
          <p:nvPr/>
        </p:nvSpPr>
        <p:spPr>
          <a:xfrm>
            <a:off x="8028384" y="4941168"/>
            <a:ext cx="1080120" cy="360040"/>
          </a:xfrm>
          <a:prstGeom prst="flowChartProcess">
            <a:avLst/>
          </a:prstGeom>
          <a:solidFill>
            <a:srgbClr val="FF99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 algn="ctr">
              <a:defRPr/>
            </a:pP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</a:rPr>
              <a:t>Задание 10</a:t>
            </a:r>
          </a:p>
        </p:txBody>
      </p:sp>
      <p:pic>
        <p:nvPicPr>
          <p:cNvPr id="34818" name="Picture 2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0" y="0"/>
            <a:ext cx="9144000" cy="302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5" name="Прямоугольник 34"/>
          <p:cNvSpPr/>
          <p:nvPr/>
        </p:nvSpPr>
        <p:spPr>
          <a:xfrm>
            <a:off x="0" y="3000372"/>
            <a:ext cx="9144000" cy="385762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4819" name="Picture 3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85720" y="3071810"/>
            <a:ext cx="2192677" cy="2071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6" name="Прямоугольник 35"/>
          <p:cNvSpPr/>
          <p:nvPr/>
        </p:nvSpPr>
        <p:spPr>
          <a:xfrm>
            <a:off x="3357554" y="3071810"/>
            <a:ext cx="2571768" cy="646331"/>
          </a:xfrm>
          <a:prstGeom prst="rect">
            <a:avLst/>
          </a:prstGeom>
          <a:ln>
            <a:solidFill>
              <a:srgbClr val="0000FF"/>
            </a:solidFill>
          </a:ln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А</a:t>
            </a:r>
            <a:r>
              <a:rPr lang="ru-RU" sz="3600" b="1" baseline="-25000" dirty="0" smtClean="0">
                <a:solidFill>
                  <a:srgbClr val="FF0000"/>
                </a:solidFill>
              </a:rPr>
              <a:t> </a:t>
            </a:r>
            <a:r>
              <a:rPr lang="en-US" sz="3600" b="1" baseline="-25000" dirty="0" smtClean="0">
                <a:solidFill>
                  <a:srgbClr val="FF0000"/>
                </a:solidFill>
              </a:rPr>
              <a:t>max </a:t>
            </a:r>
            <a:r>
              <a:rPr lang="en-US" sz="3600" b="1" dirty="0" smtClean="0">
                <a:solidFill>
                  <a:srgbClr val="FF0000"/>
                </a:solidFill>
              </a:rPr>
              <a:t>- </a:t>
            </a:r>
            <a:r>
              <a:rPr lang="ru-RU" sz="3600" b="1" dirty="0" smtClean="0">
                <a:solidFill>
                  <a:srgbClr val="FF0000"/>
                </a:solidFill>
              </a:rPr>
              <a:t>21</a:t>
            </a:r>
            <a:endParaRPr lang="ru-RU" sz="3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advClick="0">
    <p:cover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48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14282" y="142852"/>
            <a:ext cx="8715436" cy="657229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Блок-схема: процесс 9">
            <a:hlinkClick r:id="rId2" action="ppaction://hlinksldjump"/>
          </p:cNvPr>
          <p:cNvSpPr/>
          <p:nvPr/>
        </p:nvSpPr>
        <p:spPr>
          <a:xfrm>
            <a:off x="8028384" y="1052736"/>
            <a:ext cx="1080120" cy="360040"/>
          </a:xfrm>
          <a:prstGeom prst="flowChartProcess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 algn="ctr">
              <a:defRPr/>
            </a:pP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</a:rPr>
              <a:t>Задание 1</a:t>
            </a:r>
          </a:p>
        </p:txBody>
      </p:sp>
      <p:sp>
        <p:nvSpPr>
          <p:cNvPr id="11" name="Блок-схема: процесс 10">
            <a:hlinkClick r:id="rId3" action="ppaction://hlinksldjump"/>
          </p:cNvPr>
          <p:cNvSpPr/>
          <p:nvPr/>
        </p:nvSpPr>
        <p:spPr>
          <a:xfrm>
            <a:off x="8028384" y="2348880"/>
            <a:ext cx="1080120" cy="360040"/>
          </a:xfrm>
          <a:prstGeom prst="flowChartProcess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 algn="ctr">
              <a:defRPr/>
            </a:pP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</a:rPr>
              <a:t>Задание 4</a:t>
            </a:r>
          </a:p>
        </p:txBody>
      </p:sp>
      <p:sp>
        <p:nvSpPr>
          <p:cNvPr id="12" name="Блок-схема: процесс 11">
            <a:hlinkClick r:id="rId4" action="ppaction://hlinksldjump"/>
          </p:cNvPr>
          <p:cNvSpPr/>
          <p:nvPr/>
        </p:nvSpPr>
        <p:spPr>
          <a:xfrm>
            <a:off x="8028384" y="1916832"/>
            <a:ext cx="1080120" cy="360040"/>
          </a:xfrm>
          <a:prstGeom prst="flowChartProcess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 algn="ctr">
              <a:defRPr/>
            </a:pP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</a:rPr>
              <a:t>Задание 3</a:t>
            </a:r>
          </a:p>
        </p:txBody>
      </p:sp>
      <p:sp>
        <p:nvSpPr>
          <p:cNvPr id="13" name="Блок-схема: процесс 12">
            <a:hlinkClick r:id="rId5" action="ppaction://hlinksldjump"/>
          </p:cNvPr>
          <p:cNvSpPr/>
          <p:nvPr/>
        </p:nvSpPr>
        <p:spPr>
          <a:xfrm>
            <a:off x="8028384" y="1484784"/>
            <a:ext cx="1080120" cy="360040"/>
          </a:xfrm>
          <a:prstGeom prst="flowChartProcess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 algn="ctr">
              <a:defRPr/>
            </a:pP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</a:rPr>
              <a:t>Задание 2</a:t>
            </a:r>
          </a:p>
        </p:txBody>
      </p:sp>
      <p:sp>
        <p:nvSpPr>
          <p:cNvPr id="14" name="Блок-схема: процесс 13">
            <a:hlinkClick r:id="" action="ppaction://noaction"/>
          </p:cNvPr>
          <p:cNvSpPr/>
          <p:nvPr/>
        </p:nvSpPr>
        <p:spPr>
          <a:xfrm>
            <a:off x="8028384" y="4509120"/>
            <a:ext cx="1080120" cy="360040"/>
          </a:xfrm>
          <a:prstGeom prst="flowChartProcess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 algn="ctr">
              <a:defRPr/>
            </a:pP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</a:rPr>
              <a:t>Задание 9</a:t>
            </a:r>
          </a:p>
        </p:txBody>
      </p:sp>
      <p:sp>
        <p:nvSpPr>
          <p:cNvPr id="15" name="Блок-схема: процесс 14">
            <a:hlinkClick r:id="" action="ppaction://noaction"/>
          </p:cNvPr>
          <p:cNvSpPr/>
          <p:nvPr/>
        </p:nvSpPr>
        <p:spPr>
          <a:xfrm>
            <a:off x="8028384" y="4077072"/>
            <a:ext cx="1080120" cy="360040"/>
          </a:xfrm>
          <a:prstGeom prst="flowChartProcess">
            <a:avLst/>
          </a:prstGeom>
          <a:solidFill>
            <a:srgbClr val="FFCC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 algn="ctr">
              <a:defRPr/>
            </a:pP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</a:rPr>
              <a:t>Задание 8</a:t>
            </a:r>
          </a:p>
        </p:txBody>
      </p:sp>
      <p:sp>
        <p:nvSpPr>
          <p:cNvPr id="16" name="Блок-схема: процесс 15">
            <a:hlinkClick r:id="" action="ppaction://noaction"/>
          </p:cNvPr>
          <p:cNvSpPr/>
          <p:nvPr/>
        </p:nvSpPr>
        <p:spPr>
          <a:xfrm>
            <a:off x="8028384" y="3645024"/>
            <a:ext cx="1080120" cy="360040"/>
          </a:xfrm>
          <a:prstGeom prst="flowChartProcess">
            <a:avLst/>
          </a:prstGeom>
          <a:solidFill>
            <a:srgbClr val="A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 algn="ctr">
              <a:defRPr/>
            </a:pP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</a:rPr>
              <a:t>Задание 7</a:t>
            </a:r>
          </a:p>
        </p:txBody>
      </p:sp>
      <p:sp>
        <p:nvSpPr>
          <p:cNvPr id="17" name="Блок-схема: процесс 16">
            <a:hlinkClick r:id="rId6" action="ppaction://hlinksldjump"/>
          </p:cNvPr>
          <p:cNvSpPr/>
          <p:nvPr/>
        </p:nvSpPr>
        <p:spPr>
          <a:xfrm>
            <a:off x="8028384" y="3212976"/>
            <a:ext cx="1080120" cy="360040"/>
          </a:xfrm>
          <a:prstGeom prst="flowChartProcess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 algn="ctr">
              <a:defRPr/>
            </a:pP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</a:rPr>
              <a:t>Задание 6</a:t>
            </a:r>
          </a:p>
        </p:txBody>
      </p:sp>
      <p:sp>
        <p:nvSpPr>
          <p:cNvPr id="19" name="Блок-схема: процесс 18">
            <a:hlinkClick r:id="rId7" action="ppaction://hlinksldjump"/>
          </p:cNvPr>
          <p:cNvSpPr/>
          <p:nvPr/>
        </p:nvSpPr>
        <p:spPr>
          <a:xfrm>
            <a:off x="8028384" y="2780928"/>
            <a:ext cx="1080120" cy="360040"/>
          </a:xfrm>
          <a:prstGeom prst="flowChartProcess">
            <a:avLst/>
          </a:prstGeom>
          <a:solidFill>
            <a:schemeClr val="accent4">
              <a:lumMod val="20000"/>
              <a:lumOff val="80000"/>
            </a:schemeClr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 algn="ctr">
              <a:defRPr/>
            </a:pP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</a:rPr>
              <a:t>Задание 5</a:t>
            </a:r>
          </a:p>
        </p:txBody>
      </p:sp>
      <p:sp>
        <p:nvSpPr>
          <p:cNvPr id="21" name="Блок-схема: процесс 20">
            <a:hlinkClick r:id="" action="ppaction://noaction"/>
          </p:cNvPr>
          <p:cNvSpPr/>
          <p:nvPr/>
        </p:nvSpPr>
        <p:spPr>
          <a:xfrm>
            <a:off x="8028384" y="4941168"/>
            <a:ext cx="1080120" cy="360040"/>
          </a:xfrm>
          <a:prstGeom prst="flowChartProcess">
            <a:avLst/>
          </a:prstGeom>
          <a:solidFill>
            <a:srgbClr val="FF99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 algn="ctr">
              <a:defRPr/>
            </a:pP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</a:rPr>
              <a:t>Задание 10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571604" y="1714488"/>
            <a:ext cx="564360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8000" b="1" u="sng" dirty="0" smtClean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НЕ УДАЛЯТЬ</a:t>
            </a:r>
          </a:p>
          <a:p>
            <a:pPr algn="just"/>
            <a:r>
              <a:rPr lang="ru-RU" sz="8000" b="1" u="sng" dirty="0" smtClean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ШАБЛОН</a:t>
            </a:r>
          </a:p>
        </p:txBody>
      </p:sp>
    </p:spTree>
  </p:cSld>
  <p:clrMapOvr>
    <a:masterClrMapping/>
  </p:clrMapOvr>
  <p:transition advClick="0">
    <p:cover dir="lu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472" y="1285860"/>
            <a:ext cx="814393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u="sng" dirty="0" smtClean="0"/>
              <a:t>Источник изображения</a:t>
            </a:r>
          </a:p>
          <a:p>
            <a:pPr algn="just"/>
            <a:r>
              <a:rPr lang="en-US" sz="3200" dirty="0" smtClean="0">
                <a:hlinkClick r:id="rId2"/>
              </a:rPr>
              <a:t>http://zelao.mos.ru/upload/iblock/3ac/47.jpg</a:t>
            </a:r>
          </a:p>
          <a:p>
            <a:pPr algn="ctr"/>
            <a:r>
              <a:rPr lang="ru-RU" sz="3200" smtClean="0">
                <a:hlinkClick r:id="rId3"/>
              </a:rPr>
              <a:t>ege.yandex.ru</a:t>
            </a:r>
            <a:endParaRPr lang="ru-RU" sz="3200" dirty="0">
              <a:hlinkClick r:id="rId2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14282" y="142852"/>
            <a:ext cx="8715436" cy="657229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cover dir="l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14282" y="142852"/>
            <a:ext cx="8715436" cy="657229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Блок-схема: процесс 15">
            <a:hlinkClick r:id="rId2" action="ppaction://hlinksldjump"/>
          </p:cNvPr>
          <p:cNvSpPr/>
          <p:nvPr/>
        </p:nvSpPr>
        <p:spPr>
          <a:xfrm>
            <a:off x="8028384" y="1052736"/>
            <a:ext cx="1080120" cy="360040"/>
          </a:xfrm>
          <a:prstGeom prst="flowChartProcess">
            <a:avLst/>
          </a:prstGeom>
          <a:solidFill>
            <a:schemeClr val="accent6">
              <a:lumMod val="20000"/>
              <a:lumOff val="80000"/>
            </a:schemeClr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 algn="ctr">
              <a:defRPr/>
            </a:pP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</a:rPr>
              <a:t>Задание 1</a:t>
            </a:r>
          </a:p>
        </p:txBody>
      </p:sp>
      <p:sp>
        <p:nvSpPr>
          <p:cNvPr id="17" name="Блок-схема: процесс 16">
            <a:hlinkClick r:id="rId3" action="ppaction://hlinksldjump"/>
          </p:cNvPr>
          <p:cNvSpPr/>
          <p:nvPr/>
        </p:nvSpPr>
        <p:spPr>
          <a:xfrm>
            <a:off x="8028384" y="2348880"/>
            <a:ext cx="1080120" cy="360040"/>
          </a:xfrm>
          <a:prstGeom prst="flowChartProcess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 algn="ctr">
              <a:defRPr/>
            </a:pP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</a:rPr>
              <a:t>Задание 4</a:t>
            </a:r>
          </a:p>
        </p:txBody>
      </p:sp>
      <p:sp>
        <p:nvSpPr>
          <p:cNvPr id="18" name="Блок-схема: процесс 17">
            <a:hlinkClick r:id="rId4" action="ppaction://hlinksldjump"/>
          </p:cNvPr>
          <p:cNvSpPr/>
          <p:nvPr/>
        </p:nvSpPr>
        <p:spPr>
          <a:xfrm>
            <a:off x="8028384" y="1916832"/>
            <a:ext cx="1080120" cy="360040"/>
          </a:xfrm>
          <a:prstGeom prst="flowChartProcess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 algn="ctr">
              <a:defRPr/>
            </a:pP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</a:rPr>
              <a:t>Задание 3</a:t>
            </a:r>
          </a:p>
        </p:txBody>
      </p:sp>
      <p:sp>
        <p:nvSpPr>
          <p:cNvPr id="19" name="Блок-схема: процесс 18">
            <a:hlinkClick r:id="rId5" action="ppaction://hlinksldjump"/>
          </p:cNvPr>
          <p:cNvSpPr/>
          <p:nvPr/>
        </p:nvSpPr>
        <p:spPr>
          <a:xfrm>
            <a:off x="8028384" y="1484784"/>
            <a:ext cx="1080120" cy="360040"/>
          </a:xfrm>
          <a:prstGeom prst="flowChartProcess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 algn="ctr">
              <a:defRPr/>
            </a:pP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</a:rPr>
              <a:t>Задание 2</a:t>
            </a:r>
          </a:p>
        </p:txBody>
      </p:sp>
      <p:sp>
        <p:nvSpPr>
          <p:cNvPr id="20" name="Блок-схема: процесс 19">
            <a:hlinkClick r:id="" action="ppaction://noaction"/>
          </p:cNvPr>
          <p:cNvSpPr/>
          <p:nvPr/>
        </p:nvSpPr>
        <p:spPr>
          <a:xfrm>
            <a:off x="8028384" y="4509120"/>
            <a:ext cx="1080120" cy="360040"/>
          </a:xfrm>
          <a:prstGeom prst="flowChartProcess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 algn="ctr">
              <a:defRPr/>
            </a:pP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</a:rPr>
              <a:t>Задание 9</a:t>
            </a:r>
          </a:p>
        </p:txBody>
      </p:sp>
      <p:sp>
        <p:nvSpPr>
          <p:cNvPr id="21" name="Блок-схема: процесс 20">
            <a:hlinkClick r:id="" action="ppaction://noaction"/>
          </p:cNvPr>
          <p:cNvSpPr/>
          <p:nvPr/>
        </p:nvSpPr>
        <p:spPr>
          <a:xfrm>
            <a:off x="8028384" y="4077072"/>
            <a:ext cx="1080120" cy="360040"/>
          </a:xfrm>
          <a:prstGeom prst="flowChartProcess">
            <a:avLst/>
          </a:prstGeom>
          <a:solidFill>
            <a:srgbClr val="FFCC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 algn="ctr">
              <a:defRPr/>
            </a:pP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</a:rPr>
              <a:t>Задание 8</a:t>
            </a:r>
          </a:p>
        </p:txBody>
      </p:sp>
      <p:sp>
        <p:nvSpPr>
          <p:cNvPr id="22" name="Блок-схема: процесс 21">
            <a:hlinkClick r:id="rId6" action="ppaction://hlinksldjump"/>
          </p:cNvPr>
          <p:cNvSpPr/>
          <p:nvPr/>
        </p:nvSpPr>
        <p:spPr>
          <a:xfrm>
            <a:off x="8028384" y="3645024"/>
            <a:ext cx="1080120" cy="360040"/>
          </a:xfrm>
          <a:prstGeom prst="flowChartProcess">
            <a:avLst/>
          </a:prstGeom>
          <a:solidFill>
            <a:srgbClr val="A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 algn="ctr">
              <a:defRPr/>
            </a:pP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</a:rPr>
              <a:t>Задание 7</a:t>
            </a:r>
          </a:p>
        </p:txBody>
      </p:sp>
      <p:sp>
        <p:nvSpPr>
          <p:cNvPr id="25" name="Блок-схема: процесс 24">
            <a:hlinkClick r:id="rId7" action="ppaction://hlinksldjump"/>
          </p:cNvPr>
          <p:cNvSpPr/>
          <p:nvPr/>
        </p:nvSpPr>
        <p:spPr>
          <a:xfrm>
            <a:off x="8028384" y="3212976"/>
            <a:ext cx="1080120" cy="360040"/>
          </a:xfrm>
          <a:prstGeom prst="flowChartProcess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 algn="ctr">
              <a:defRPr/>
            </a:pP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</a:rPr>
              <a:t>Задание 6</a:t>
            </a:r>
          </a:p>
        </p:txBody>
      </p:sp>
      <p:sp>
        <p:nvSpPr>
          <p:cNvPr id="27" name="Блок-схема: процесс 26">
            <a:hlinkClick r:id="rId8" action="ppaction://hlinksldjump"/>
          </p:cNvPr>
          <p:cNvSpPr/>
          <p:nvPr/>
        </p:nvSpPr>
        <p:spPr>
          <a:xfrm>
            <a:off x="8028384" y="2780928"/>
            <a:ext cx="1080120" cy="360040"/>
          </a:xfrm>
          <a:prstGeom prst="flowChartProcess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 algn="ctr">
              <a:defRPr/>
            </a:pP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</a:rPr>
              <a:t>Задание 5</a:t>
            </a:r>
          </a:p>
        </p:txBody>
      </p:sp>
      <p:sp>
        <p:nvSpPr>
          <p:cNvPr id="28" name="Блок-схема: процесс 27">
            <a:hlinkClick r:id="" action="ppaction://noaction"/>
          </p:cNvPr>
          <p:cNvSpPr/>
          <p:nvPr/>
        </p:nvSpPr>
        <p:spPr>
          <a:xfrm>
            <a:off x="8028384" y="4941168"/>
            <a:ext cx="1080120" cy="360040"/>
          </a:xfrm>
          <a:prstGeom prst="flowChartProcess">
            <a:avLst/>
          </a:prstGeom>
          <a:solidFill>
            <a:srgbClr val="FF99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 algn="ctr">
              <a:defRPr/>
            </a:pP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</a:rPr>
              <a:t>Задание 10</a:t>
            </a:r>
          </a:p>
        </p:txBody>
      </p:sp>
      <p:sp>
        <p:nvSpPr>
          <p:cNvPr id="31" name="Прямоугольник 30"/>
          <p:cNvSpPr/>
          <p:nvPr/>
        </p:nvSpPr>
        <p:spPr>
          <a:xfrm>
            <a:off x="285720" y="214290"/>
            <a:ext cx="7643866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sz="2200" b="1" dirty="0" smtClean="0">
                <a:solidFill>
                  <a:schemeClr val="accent1">
                    <a:lumMod val="50000"/>
                  </a:schemeClr>
                </a:solidFill>
              </a:rPr>
              <a:t>Обозначим через ДЕЛ(</a:t>
            </a:r>
            <a:r>
              <a:rPr lang="ru-RU" sz="2200" b="1" dirty="0" err="1" smtClean="0">
                <a:solidFill>
                  <a:schemeClr val="accent1">
                    <a:lumMod val="50000"/>
                  </a:schemeClr>
                </a:solidFill>
              </a:rPr>
              <a:t>n</a:t>
            </a:r>
            <a:r>
              <a:rPr lang="ru-RU" sz="2200" b="1" dirty="0" smtClean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ru-RU" sz="2200" b="1" dirty="0" err="1" smtClean="0">
                <a:solidFill>
                  <a:schemeClr val="accent1">
                    <a:lumMod val="50000"/>
                  </a:schemeClr>
                </a:solidFill>
              </a:rPr>
              <a:t>m</a:t>
            </a:r>
            <a:r>
              <a:rPr lang="ru-RU" sz="2200" b="1" dirty="0" smtClean="0">
                <a:solidFill>
                  <a:schemeClr val="accent1">
                    <a:lumMod val="50000"/>
                  </a:schemeClr>
                </a:solidFill>
              </a:rPr>
              <a:t>) утверждение «натуральное число </a:t>
            </a:r>
            <a:r>
              <a:rPr lang="ru-RU" sz="2200" b="1" dirty="0" err="1" smtClean="0">
                <a:solidFill>
                  <a:schemeClr val="accent1">
                    <a:lumMod val="50000"/>
                  </a:schemeClr>
                </a:solidFill>
              </a:rPr>
              <a:t>n</a:t>
            </a:r>
            <a:r>
              <a:rPr lang="ru-RU" sz="2200" b="1" dirty="0" smtClean="0">
                <a:solidFill>
                  <a:schemeClr val="accent1">
                    <a:lumMod val="50000"/>
                  </a:schemeClr>
                </a:solidFill>
              </a:rPr>
              <a:t> делится без остатка на натуральное число </a:t>
            </a:r>
            <a:r>
              <a:rPr lang="ru-RU" sz="2200" b="1" dirty="0" err="1" smtClean="0">
                <a:solidFill>
                  <a:schemeClr val="accent1">
                    <a:lumMod val="50000"/>
                  </a:schemeClr>
                </a:solidFill>
              </a:rPr>
              <a:t>m</a:t>
            </a:r>
            <a:r>
              <a:rPr lang="ru-RU" sz="2200" b="1" dirty="0" smtClean="0">
                <a:solidFill>
                  <a:schemeClr val="accent1">
                    <a:lumMod val="50000"/>
                  </a:schemeClr>
                </a:solidFill>
              </a:rPr>
              <a:t>». Для какого наибольшего натурального числа А формула</a:t>
            </a:r>
          </a:p>
          <a:p>
            <a:pPr lvl="0" algn="just"/>
            <a:endParaRPr lang="ru-RU" sz="22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ru-RU" sz="2200" b="1" dirty="0" smtClean="0">
                <a:solidFill>
                  <a:schemeClr val="accent1">
                    <a:lumMod val="50000"/>
                  </a:schemeClr>
                </a:solidFill>
              </a:rPr>
              <a:t>¬ДЕЛ(</a:t>
            </a:r>
            <a:r>
              <a:rPr lang="ru-RU" sz="2200" b="1" dirty="0" err="1" smtClean="0">
                <a:solidFill>
                  <a:schemeClr val="accent1">
                    <a:lumMod val="50000"/>
                  </a:schemeClr>
                </a:solidFill>
              </a:rPr>
              <a:t>x</a:t>
            </a:r>
            <a:r>
              <a:rPr lang="ru-RU" sz="2200" b="1" dirty="0" smtClean="0">
                <a:solidFill>
                  <a:schemeClr val="accent1">
                    <a:lumMod val="50000"/>
                  </a:schemeClr>
                </a:solidFill>
              </a:rPr>
              <a:t>, A) </a:t>
            </a:r>
            <a:r>
              <a:rPr lang="ru-RU" sz="2200" b="1" dirty="0" smtClean="0">
                <a:solidFill>
                  <a:schemeClr val="accent1">
                    <a:lumMod val="50000"/>
                  </a:schemeClr>
                </a:solidFill>
                <a:sym typeface="Symbol"/>
              </a:rPr>
              <a:t></a:t>
            </a:r>
            <a:r>
              <a:rPr lang="ru-RU" sz="2200" b="1" dirty="0" smtClean="0">
                <a:solidFill>
                  <a:schemeClr val="accent1">
                    <a:lumMod val="50000"/>
                  </a:schemeClr>
                </a:solidFill>
              </a:rPr>
              <a:t> (¬ДЕЛ(</a:t>
            </a:r>
            <a:r>
              <a:rPr lang="ru-RU" sz="2200" b="1" dirty="0" err="1" smtClean="0">
                <a:solidFill>
                  <a:schemeClr val="accent1">
                    <a:lumMod val="50000"/>
                  </a:schemeClr>
                </a:solidFill>
              </a:rPr>
              <a:t>x</a:t>
            </a:r>
            <a:r>
              <a:rPr lang="ru-RU" sz="2200" b="1" dirty="0" smtClean="0">
                <a:solidFill>
                  <a:schemeClr val="accent1">
                    <a:lumMod val="50000"/>
                  </a:schemeClr>
                </a:solidFill>
              </a:rPr>
              <a:t>, 24) </a:t>
            </a:r>
            <a:r>
              <a:rPr lang="ru-RU" sz="2200" b="1" dirty="0" smtClean="0">
                <a:solidFill>
                  <a:schemeClr val="accent1">
                    <a:lumMod val="50000"/>
                  </a:schemeClr>
                </a:solidFill>
                <a:sym typeface="Symbol"/>
              </a:rPr>
              <a:t></a:t>
            </a:r>
            <a:r>
              <a:rPr lang="ru-RU" sz="2200" b="1" dirty="0" smtClean="0">
                <a:solidFill>
                  <a:schemeClr val="accent1">
                    <a:lumMod val="50000"/>
                  </a:schemeClr>
                </a:solidFill>
              </a:rPr>
              <a:t> ¬ДЕЛ(</a:t>
            </a:r>
            <a:r>
              <a:rPr lang="ru-RU" sz="2200" b="1" dirty="0" err="1" smtClean="0">
                <a:solidFill>
                  <a:schemeClr val="accent1">
                    <a:lumMod val="50000"/>
                  </a:schemeClr>
                </a:solidFill>
              </a:rPr>
              <a:t>x</a:t>
            </a:r>
            <a:r>
              <a:rPr lang="ru-RU" sz="2200" b="1" dirty="0" smtClean="0">
                <a:solidFill>
                  <a:schemeClr val="accent1">
                    <a:lumMod val="50000"/>
                  </a:schemeClr>
                </a:solidFill>
              </a:rPr>
              <a:t>, 36))</a:t>
            </a:r>
          </a:p>
          <a:p>
            <a:pPr algn="ctr"/>
            <a:endParaRPr lang="ru-RU" sz="22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just"/>
            <a:r>
              <a:rPr lang="ru-RU" sz="2200" b="1" dirty="0" smtClean="0">
                <a:solidFill>
                  <a:schemeClr val="accent1">
                    <a:lumMod val="50000"/>
                  </a:schemeClr>
                </a:solidFill>
              </a:rPr>
              <a:t>тождественно истинна (то есть принимает значение 1 при любом натуральном значении переменной </a:t>
            </a:r>
            <a:r>
              <a:rPr lang="ru-RU" sz="2200" b="1" dirty="0" err="1" smtClean="0">
                <a:solidFill>
                  <a:schemeClr val="accent1">
                    <a:lumMod val="50000"/>
                  </a:schemeClr>
                </a:solidFill>
              </a:rPr>
              <a:t>х</a:t>
            </a:r>
            <a:r>
              <a:rPr lang="ru-RU" sz="2200" b="1" dirty="0" smtClean="0">
                <a:solidFill>
                  <a:schemeClr val="accent1">
                    <a:lumMod val="50000"/>
                  </a:schemeClr>
                </a:solidFill>
              </a:rPr>
              <a:t>)? 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5000628" y="6215082"/>
            <a:ext cx="37862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u="sng" dirty="0" smtClean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№132 (с сайта К.Полякова)</a:t>
            </a:r>
          </a:p>
        </p:txBody>
      </p:sp>
      <p:sp>
        <p:nvSpPr>
          <p:cNvPr id="33" name="Прямоугольник 32"/>
          <p:cNvSpPr/>
          <p:nvPr/>
        </p:nvSpPr>
        <p:spPr>
          <a:xfrm>
            <a:off x="357158" y="3714752"/>
            <a:ext cx="224414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>
                <a:solidFill>
                  <a:srgbClr val="0000FF"/>
                </a:solidFill>
              </a:rPr>
              <a:t>ДЕЛ (</a:t>
            </a:r>
            <a:r>
              <a:rPr lang="en-US" sz="3600" b="1" dirty="0" smtClean="0">
                <a:solidFill>
                  <a:srgbClr val="0000FF"/>
                </a:solidFill>
              </a:rPr>
              <a:t>n, m)</a:t>
            </a:r>
            <a:endParaRPr lang="ru-RU" sz="3600" dirty="0">
              <a:solidFill>
                <a:srgbClr val="0000FF"/>
              </a:solidFill>
            </a:endParaRPr>
          </a:p>
        </p:txBody>
      </p:sp>
      <p:cxnSp>
        <p:nvCxnSpPr>
          <p:cNvPr id="36" name="Прямая со стрелкой 35"/>
          <p:cNvCxnSpPr>
            <a:endCxn id="37" idx="1"/>
          </p:cNvCxnSpPr>
          <p:nvPr/>
        </p:nvCxnSpPr>
        <p:spPr>
          <a:xfrm flipV="1">
            <a:off x="1714480" y="3394976"/>
            <a:ext cx="1857388" cy="534090"/>
          </a:xfrm>
          <a:prstGeom prst="straightConnector1">
            <a:avLst/>
          </a:prstGeom>
          <a:ln w="571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Прямоугольник 36"/>
          <p:cNvSpPr/>
          <p:nvPr/>
        </p:nvSpPr>
        <p:spPr>
          <a:xfrm>
            <a:off x="3571868" y="3071810"/>
            <a:ext cx="198317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>
                <a:solidFill>
                  <a:srgbClr val="00B050"/>
                </a:solidFill>
              </a:rPr>
              <a:t>делимое</a:t>
            </a:r>
            <a:endParaRPr lang="ru-RU" sz="3600" dirty="0">
              <a:solidFill>
                <a:srgbClr val="00B050"/>
              </a:solidFill>
            </a:endParaRPr>
          </a:p>
        </p:txBody>
      </p:sp>
      <p:cxnSp>
        <p:nvCxnSpPr>
          <p:cNvPr id="38" name="Прямая со стрелкой 37"/>
          <p:cNvCxnSpPr/>
          <p:nvPr/>
        </p:nvCxnSpPr>
        <p:spPr>
          <a:xfrm>
            <a:off x="2357422" y="4286256"/>
            <a:ext cx="1214446" cy="142876"/>
          </a:xfrm>
          <a:prstGeom prst="straightConnector1">
            <a:avLst/>
          </a:prstGeom>
          <a:ln w="571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Прямоугольник 41"/>
          <p:cNvSpPr/>
          <p:nvPr/>
        </p:nvSpPr>
        <p:spPr>
          <a:xfrm>
            <a:off x="3571868" y="4214818"/>
            <a:ext cx="204491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>
                <a:solidFill>
                  <a:srgbClr val="00B050"/>
                </a:solidFill>
              </a:rPr>
              <a:t>делитель</a:t>
            </a:r>
            <a:endParaRPr lang="ru-RU" sz="3600" dirty="0">
              <a:solidFill>
                <a:srgbClr val="00B050"/>
              </a:solidFill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357158" y="5143512"/>
            <a:ext cx="35719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rgbClr val="0000FF"/>
                </a:solidFill>
              </a:rPr>
              <a:t>А </a:t>
            </a:r>
            <a:r>
              <a:rPr lang="ru-RU" sz="3600" b="1" dirty="0" smtClean="0">
                <a:solidFill>
                  <a:srgbClr val="0000FF"/>
                </a:solidFill>
                <a:sym typeface="Symbol"/>
              </a:rPr>
              <a:t> (24 * 36) = 1</a:t>
            </a:r>
            <a:endParaRPr lang="ru-RU" sz="3600" dirty="0">
              <a:solidFill>
                <a:srgbClr val="0000FF"/>
              </a:solidFill>
            </a:endParaRPr>
          </a:p>
        </p:txBody>
      </p:sp>
      <p:sp>
        <p:nvSpPr>
          <p:cNvPr id="46" name="Левая фигурная скобка 45"/>
          <p:cNvSpPr/>
          <p:nvPr/>
        </p:nvSpPr>
        <p:spPr>
          <a:xfrm rot="16200000">
            <a:off x="2214546" y="1357298"/>
            <a:ext cx="214314" cy="1214446"/>
          </a:xfrm>
          <a:prstGeom prst="leftBrac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TextBox 46"/>
          <p:cNvSpPr txBox="1"/>
          <p:nvPr/>
        </p:nvSpPr>
        <p:spPr>
          <a:xfrm>
            <a:off x="2143108" y="2071678"/>
            <a:ext cx="7143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0000FF"/>
                </a:solidFill>
              </a:rPr>
              <a:t>А</a:t>
            </a:r>
          </a:p>
        </p:txBody>
      </p:sp>
      <p:cxnSp>
        <p:nvCxnSpPr>
          <p:cNvPr id="49" name="Прямая соединительная линия 48"/>
          <p:cNvCxnSpPr/>
          <p:nvPr/>
        </p:nvCxnSpPr>
        <p:spPr>
          <a:xfrm>
            <a:off x="2214546" y="2143116"/>
            <a:ext cx="214314" cy="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3929058" y="2071678"/>
            <a:ext cx="7143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0000FF"/>
                </a:solidFill>
              </a:rPr>
              <a:t>24</a:t>
            </a:r>
          </a:p>
        </p:txBody>
      </p:sp>
      <p:cxnSp>
        <p:nvCxnSpPr>
          <p:cNvPr id="51" name="Прямая соединительная линия 50"/>
          <p:cNvCxnSpPr/>
          <p:nvPr/>
        </p:nvCxnSpPr>
        <p:spPr>
          <a:xfrm>
            <a:off x="4000496" y="2143116"/>
            <a:ext cx="285752" cy="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Левая фигурная скобка 51"/>
          <p:cNvSpPr/>
          <p:nvPr/>
        </p:nvSpPr>
        <p:spPr>
          <a:xfrm rot="16200000">
            <a:off x="4000496" y="1285860"/>
            <a:ext cx="214314" cy="1357322"/>
          </a:xfrm>
          <a:prstGeom prst="leftBrac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Левая фигурная скобка 52"/>
          <p:cNvSpPr/>
          <p:nvPr/>
        </p:nvSpPr>
        <p:spPr>
          <a:xfrm rot="16200000">
            <a:off x="5679289" y="1321579"/>
            <a:ext cx="214314" cy="1285884"/>
          </a:xfrm>
          <a:prstGeom prst="leftBrac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TextBox 56"/>
          <p:cNvSpPr txBox="1"/>
          <p:nvPr/>
        </p:nvSpPr>
        <p:spPr>
          <a:xfrm>
            <a:off x="5572132" y="2071678"/>
            <a:ext cx="7143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0000FF"/>
                </a:solidFill>
              </a:rPr>
              <a:t>36</a:t>
            </a:r>
          </a:p>
        </p:txBody>
      </p:sp>
      <p:cxnSp>
        <p:nvCxnSpPr>
          <p:cNvPr id="58" name="Прямая соединительная линия 57"/>
          <p:cNvCxnSpPr/>
          <p:nvPr/>
        </p:nvCxnSpPr>
        <p:spPr>
          <a:xfrm>
            <a:off x="5643570" y="2143116"/>
            <a:ext cx="285752" cy="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единительная линия 60"/>
          <p:cNvCxnSpPr/>
          <p:nvPr/>
        </p:nvCxnSpPr>
        <p:spPr>
          <a:xfrm>
            <a:off x="428596" y="5286388"/>
            <a:ext cx="357190" cy="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единительная линия 62"/>
          <p:cNvCxnSpPr/>
          <p:nvPr/>
        </p:nvCxnSpPr>
        <p:spPr>
          <a:xfrm>
            <a:off x="1500166" y="5286388"/>
            <a:ext cx="500066" cy="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единительная линия 64"/>
          <p:cNvCxnSpPr/>
          <p:nvPr/>
        </p:nvCxnSpPr>
        <p:spPr>
          <a:xfrm>
            <a:off x="2428860" y="5286388"/>
            <a:ext cx="500066" cy="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Прямоугольник 65"/>
          <p:cNvSpPr/>
          <p:nvPr/>
        </p:nvSpPr>
        <p:spPr>
          <a:xfrm>
            <a:off x="6000760" y="3643314"/>
            <a:ext cx="1602042" cy="646331"/>
          </a:xfrm>
          <a:prstGeom prst="rect">
            <a:avLst/>
          </a:prstGeom>
          <a:ln>
            <a:solidFill>
              <a:srgbClr val="0000FF"/>
            </a:solidFill>
          </a:ln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А</a:t>
            </a:r>
            <a:r>
              <a:rPr lang="ru-RU" sz="3600" b="1" baseline="-25000" dirty="0" smtClean="0">
                <a:solidFill>
                  <a:srgbClr val="FF0000"/>
                </a:solidFill>
              </a:rPr>
              <a:t> </a:t>
            </a:r>
            <a:r>
              <a:rPr lang="en-US" sz="3600" b="1" baseline="-25000" dirty="0" smtClean="0">
                <a:solidFill>
                  <a:srgbClr val="FF0000"/>
                </a:solidFill>
              </a:rPr>
              <a:t>max </a:t>
            </a:r>
            <a:r>
              <a:rPr lang="en-US" sz="3600" b="1" dirty="0" smtClean="0">
                <a:solidFill>
                  <a:srgbClr val="FF0000"/>
                </a:solidFill>
              </a:rPr>
              <a:t>- </a:t>
            </a:r>
            <a:r>
              <a:rPr lang="ru-RU" sz="3600" b="1" dirty="0" smtClean="0">
                <a:solidFill>
                  <a:srgbClr val="FF0000"/>
                </a:solidFill>
              </a:rPr>
              <a:t>?</a:t>
            </a:r>
            <a:endParaRPr lang="ru-RU" sz="3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advClick="0">
    <p:cover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7" grpId="0"/>
      <p:bldP spid="42" grpId="0"/>
      <p:bldP spid="45" grpId="0"/>
      <p:bldP spid="46" grpId="0" animBg="1"/>
      <p:bldP spid="47" grpId="0"/>
      <p:bldP spid="50" grpId="0"/>
      <p:bldP spid="52" grpId="0" animBg="1"/>
      <p:bldP spid="53" grpId="0" animBg="1"/>
      <p:bldP spid="57" grpId="0"/>
      <p:bldP spid="6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14282" y="142852"/>
            <a:ext cx="8715436" cy="657229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Блок-схема: процесс 15">
            <a:hlinkClick r:id="rId2" action="ppaction://hlinksldjump"/>
          </p:cNvPr>
          <p:cNvSpPr/>
          <p:nvPr/>
        </p:nvSpPr>
        <p:spPr>
          <a:xfrm>
            <a:off x="8028384" y="1052736"/>
            <a:ext cx="1080120" cy="360040"/>
          </a:xfrm>
          <a:prstGeom prst="flowChartProcess">
            <a:avLst/>
          </a:prstGeom>
          <a:solidFill>
            <a:schemeClr val="accent6">
              <a:lumMod val="20000"/>
              <a:lumOff val="80000"/>
            </a:schemeClr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 algn="ctr">
              <a:defRPr/>
            </a:pP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</a:rPr>
              <a:t>Задание 1</a:t>
            </a:r>
          </a:p>
        </p:txBody>
      </p:sp>
      <p:sp>
        <p:nvSpPr>
          <p:cNvPr id="17" name="Блок-схема: процесс 16">
            <a:hlinkClick r:id="rId3" action="ppaction://hlinksldjump"/>
          </p:cNvPr>
          <p:cNvSpPr/>
          <p:nvPr/>
        </p:nvSpPr>
        <p:spPr>
          <a:xfrm>
            <a:off x="8028384" y="2348880"/>
            <a:ext cx="1080120" cy="360040"/>
          </a:xfrm>
          <a:prstGeom prst="flowChartProcess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 algn="ctr">
              <a:defRPr/>
            </a:pP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</a:rPr>
              <a:t>Задание 4</a:t>
            </a:r>
          </a:p>
        </p:txBody>
      </p:sp>
      <p:sp>
        <p:nvSpPr>
          <p:cNvPr id="18" name="Блок-схема: процесс 17">
            <a:hlinkClick r:id="rId4" action="ppaction://hlinksldjump"/>
          </p:cNvPr>
          <p:cNvSpPr/>
          <p:nvPr/>
        </p:nvSpPr>
        <p:spPr>
          <a:xfrm>
            <a:off x="8028384" y="1916832"/>
            <a:ext cx="1080120" cy="360040"/>
          </a:xfrm>
          <a:prstGeom prst="flowChartProcess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 algn="ctr">
              <a:defRPr/>
            </a:pP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</a:rPr>
              <a:t>Задание 3</a:t>
            </a:r>
          </a:p>
        </p:txBody>
      </p:sp>
      <p:sp>
        <p:nvSpPr>
          <p:cNvPr id="19" name="Блок-схема: процесс 18">
            <a:hlinkClick r:id="rId5" action="ppaction://hlinksldjump"/>
          </p:cNvPr>
          <p:cNvSpPr/>
          <p:nvPr/>
        </p:nvSpPr>
        <p:spPr>
          <a:xfrm>
            <a:off x="8028384" y="1484784"/>
            <a:ext cx="1080120" cy="360040"/>
          </a:xfrm>
          <a:prstGeom prst="flowChartProcess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 algn="ctr">
              <a:defRPr/>
            </a:pP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</a:rPr>
              <a:t>Задание 2</a:t>
            </a:r>
          </a:p>
        </p:txBody>
      </p:sp>
      <p:sp>
        <p:nvSpPr>
          <p:cNvPr id="20" name="Блок-схема: процесс 19">
            <a:hlinkClick r:id="" action="ppaction://noaction"/>
          </p:cNvPr>
          <p:cNvSpPr/>
          <p:nvPr/>
        </p:nvSpPr>
        <p:spPr>
          <a:xfrm>
            <a:off x="8028384" y="4509120"/>
            <a:ext cx="1080120" cy="360040"/>
          </a:xfrm>
          <a:prstGeom prst="flowChartProcess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 algn="ctr">
              <a:defRPr/>
            </a:pP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</a:rPr>
              <a:t>Задание 9</a:t>
            </a:r>
          </a:p>
        </p:txBody>
      </p:sp>
      <p:sp>
        <p:nvSpPr>
          <p:cNvPr id="21" name="Блок-схема: процесс 20">
            <a:hlinkClick r:id="" action="ppaction://noaction"/>
          </p:cNvPr>
          <p:cNvSpPr/>
          <p:nvPr/>
        </p:nvSpPr>
        <p:spPr>
          <a:xfrm>
            <a:off x="8028384" y="4077072"/>
            <a:ext cx="1080120" cy="360040"/>
          </a:xfrm>
          <a:prstGeom prst="flowChartProcess">
            <a:avLst/>
          </a:prstGeom>
          <a:solidFill>
            <a:srgbClr val="FFCC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 algn="ctr">
              <a:defRPr/>
            </a:pP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</a:rPr>
              <a:t>Задание 8</a:t>
            </a:r>
          </a:p>
        </p:txBody>
      </p:sp>
      <p:sp>
        <p:nvSpPr>
          <p:cNvPr id="22" name="Блок-схема: процесс 21">
            <a:hlinkClick r:id="rId6" action="ppaction://hlinksldjump"/>
          </p:cNvPr>
          <p:cNvSpPr/>
          <p:nvPr/>
        </p:nvSpPr>
        <p:spPr>
          <a:xfrm>
            <a:off x="8028384" y="3645024"/>
            <a:ext cx="1080120" cy="360040"/>
          </a:xfrm>
          <a:prstGeom prst="flowChartProcess">
            <a:avLst/>
          </a:prstGeom>
          <a:solidFill>
            <a:srgbClr val="A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 algn="ctr">
              <a:defRPr/>
            </a:pP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</a:rPr>
              <a:t>Задание 7</a:t>
            </a:r>
          </a:p>
        </p:txBody>
      </p:sp>
      <p:sp>
        <p:nvSpPr>
          <p:cNvPr id="25" name="Блок-схема: процесс 24">
            <a:hlinkClick r:id="rId7" action="ppaction://hlinksldjump"/>
          </p:cNvPr>
          <p:cNvSpPr/>
          <p:nvPr/>
        </p:nvSpPr>
        <p:spPr>
          <a:xfrm>
            <a:off x="8028384" y="3212976"/>
            <a:ext cx="1080120" cy="360040"/>
          </a:xfrm>
          <a:prstGeom prst="flowChartProcess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 algn="ctr">
              <a:defRPr/>
            </a:pP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</a:rPr>
              <a:t>Задание 6</a:t>
            </a:r>
          </a:p>
        </p:txBody>
      </p:sp>
      <p:sp>
        <p:nvSpPr>
          <p:cNvPr id="27" name="Блок-схема: процесс 26">
            <a:hlinkClick r:id="rId8" action="ppaction://hlinksldjump"/>
          </p:cNvPr>
          <p:cNvSpPr/>
          <p:nvPr/>
        </p:nvSpPr>
        <p:spPr>
          <a:xfrm>
            <a:off x="8028384" y="2780928"/>
            <a:ext cx="1080120" cy="360040"/>
          </a:xfrm>
          <a:prstGeom prst="flowChartProcess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 algn="ctr">
              <a:defRPr/>
            </a:pP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</a:rPr>
              <a:t>Задание 5</a:t>
            </a:r>
          </a:p>
        </p:txBody>
      </p:sp>
      <p:sp>
        <p:nvSpPr>
          <p:cNvPr id="28" name="Блок-схема: процесс 27">
            <a:hlinkClick r:id="" action="ppaction://noaction"/>
          </p:cNvPr>
          <p:cNvSpPr/>
          <p:nvPr/>
        </p:nvSpPr>
        <p:spPr>
          <a:xfrm>
            <a:off x="8028384" y="4941168"/>
            <a:ext cx="1080120" cy="360040"/>
          </a:xfrm>
          <a:prstGeom prst="flowChartProcess">
            <a:avLst/>
          </a:prstGeom>
          <a:solidFill>
            <a:srgbClr val="FF99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 algn="ctr">
              <a:defRPr/>
            </a:pP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</a:rPr>
              <a:t>Задание 10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5000628" y="6215082"/>
            <a:ext cx="37862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u="sng" dirty="0" smtClean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№132 (с сайта К.Полякова)</a:t>
            </a:r>
          </a:p>
        </p:txBody>
      </p:sp>
      <p:sp>
        <p:nvSpPr>
          <p:cNvPr id="45" name="Прямоугольник 44"/>
          <p:cNvSpPr/>
          <p:nvPr/>
        </p:nvSpPr>
        <p:spPr>
          <a:xfrm>
            <a:off x="428596" y="285728"/>
            <a:ext cx="35719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rgbClr val="0000FF"/>
                </a:solidFill>
              </a:rPr>
              <a:t>А </a:t>
            </a:r>
            <a:r>
              <a:rPr lang="ru-RU" sz="3600" b="1" dirty="0" smtClean="0">
                <a:solidFill>
                  <a:srgbClr val="0000FF"/>
                </a:solidFill>
                <a:sym typeface="Symbol"/>
              </a:rPr>
              <a:t> (24 * 36) = 1</a:t>
            </a:r>
            <a:endParaRPr lang="ru-RU" sz="3600" dirty="0">
              <a:solidFill>
                <a:srgbClr val="0000FF"/>
              </a:solidFill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357158" y="1071546"/>
            <a:ext cx="6286721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Преобразуем формулу по закону де Моргана</a:t>
            </a:r>
          </a:p>
          <a:p>
            <a:endParaRPr lang="ru-RU" sz="24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ru-RU" sz="2400" dirty="0"/>
          </a:p>
        </p:txBody>
      </p:sp>
      <p:sp>
        <p:nvSpPr>
          <p:cNvPr id="35" name="Прямоугольник 34"/>
          <p:cNvSpPr/>
          <p:nvPr/>
        </p:nvSpPr>
        <p:spPr>
          <a:xfrm>
            <a:off x="500034" y="1714488"/>
            <a:ext cx="290496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А </a:t>
            </a:r>
            <a:r>
              <a:rPr lang="ru-RU" sz="3600" b="1" dirty="0" smtClean="0">
                <a:solidFill>
                  <a:srgbClr val="FF0000"/>
                </a:solidFill>
                <a:sym typeface="Symbol"/>
              </a:rPr>
              <a:t>  </a:t>
            </a:r>
            <a:r>
              <a:rPr lang="en-US" sz="3600" b="1" dirty="0" smtClean="0">
                <a:solidFill>
                  <a:srgbClr val="FF0000"/>
                </a:solidFill>
                <a:sym typeface="Symbol"/>
              </a:rPr>
              <a:t>B = A + B</a:t>
            </a:r>
            <a:endParaRPr lang="ru-RU" sz="3600" dirty="0">
              <a:solidFill>
                <a:srgbClr val="FF0000"/>
              </a:solidFill>
            </a:endParaRPr>
          </a:p>
        </p:txBody>
      </p:sp>
      <p:cxnSp>
        <p:nvCxnSpPr>
          <p:cNvPr id="39" name="Прямая соединительная линия 38"/>
          <p:cNvCxnSpPr/>
          <p:nvPr/>
        </p:nvCxnSpPr>
        <p:spPr>
          <a:xfrm>
            <a:off x="2285984" y="1785926"/>
            <a:ext cx="35719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Прямоугольник 40"/>
          <p:cNvSpPr/>
          <p:nvPr/>
        </p:nvSpPr>
        <p:spPr>
          <a:xfrm>
            <a:off x="428596" y="2428868"/>
            <a:ext cx="35719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rgbClr val="0000FF"/>
                </a:solidFill>
              </a:rPr>
              <a:t>А </a:t>
            </a:r>
            <a:r>
              <a:rPr lang="en-US" sz="3600" b="1" dirty="0" smtClean="0">
                <a:solidFill>
                  <a:srgbClr val="0000FF"/>
                </a:solidFill>
                <a:sym typeface="Symbol"/>
              </a:rPr>
              <a:t>+</a:t>
            </a:r>
            <a:r>
              <a:rPr lang="ru-RU" sz="3600" b="1" dirty="0" smtClean="0">
                <a:solidFill>
                  <a:srgbClr val="0000FF"/>
                </a:solidFill>
                <a:sym typeface="Symbol"/>
              </a:rPr>
              <a:t> (24 * 36) = 1</a:t>
            </a:r>
            <a:endParaRPr lang="ru-RU" sz="3600" dirty="0">
              <a:solidFill>
                <a:srgbClr val="0000FF"/>
              </a:solidFill>
            </a:endParaRPr>
          </a:p>
        </p:txBody>
      </p:sp>
      <p:cxnSp>
        <p:nvCxnSpPr>
          <p:cNvPr id="43" name="Прямая соединительная линия 42"/>
          <p:cNvCxnSpPr/>
          <p:nvPr/>
        </p:nvCxnSpPr>
        <p:spPr>
          <a:xfrm>
            <a:off x="500034" y="357166"/>
            <a:ext cx="357190" cy="0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>
            <a:off x="1571604" y="357166"/>
            <a:ext cx="500066" cy="0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/>
          <p:nvPr/>
        </p:nvCxnSpPr>
        <p:spPr>
          <a:xfrm>
            <a:off x="2500298" y="357166"/>
            <a:ext cx="500066" cy="0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/>
          <p:nvPr/>
        </p:nvCxnSpPr>
        <p:spPr>
          <a:xfrm>
            <a:off x="1357290" y="2500306"/>
            <a:ext cx="500066" cy="0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/>
          <p:cNvCxnSpPr/>
          <p:nvPr/>
        </p:nvCxnSpPr>
        <p:spPr>
          <a:xfrm>
            <a:off x="2285984" y="2500306"/>
            <a:ext cx="500066" cy="0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Прямоугольник 59"/>
          <p:cNvSpPr/>
          <p:nvPr/>
        </p:nvSpPr>
        <p:spPr>
          <a:xfrm>
            <a:off x="357158" y="3143248"/>
            <a:ext cx="3906839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По закону тождественности</a:t>
            </a:r>
          </a:p>
          <a:p>
            <a:endParaRPr lang="ru-RU" sz="24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ru-RU" sz="2400" dirty="0"/>
          </a:p>
        </p:txBody>
      </p:sp>
      <p:sp>
        <p:nvSpPr>
          <p:cNvPr id="62" name="Прямоугольник 61"/>
          <p:cNvSpPr/>
          <p:nvPr/>
        </p:nvSpPr>
        <p:spPr>
          <a:xfrm>
            <a:off x="571472" y="3714752"/>
            <a:ext cx="185499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А +</a:t>
            </a:r>
            <a:r>
              <a:rPr lang="en-US" sz="3600" b="1" dirty="0" smtClean="0">
                <a:solidFill>
                  <a:srgbClr val="FF0000"/>
                </a:solidFill>
                <a:sym typeface="Symbol"/>
              </a:rPr>
              <a:t> A </a:t>
            </a:r>
            <a:r>
              <a:rPr lang="ru-RU" sz="3600" b="1" dirty="0" smtClean="0">
                <a:solidFill>
                  <a:srgbClr val="FF0000"/>
                </a:solidFill>
                <a:sym typeface="Symbol"/>
              </a:rPr>
              <a:t>=</a:t>
            </a:r>
            <a:r>
              <a:rPr lang="en-US" sz="3600" b="1" dirty="0" smtClean="0">
                <a:solidFill>
                  <a:srgbClr val="FF0000"/>
                </a:solidFill>
                <a:sym typeface="Symbol"/>
              </a:rPr>
              <a:t> </a:t>
            </a:r>
            <a:r>
              <a:rPr lang="ru-RU" sz="3600" b="1" dirty="0" smtClean="0">
                <a:solidFill>
                  <a:srgbClr val="FF0000"/>
                </a:solidFill>
                <a:sym typeface="Symbol"/>
              </a:rPr>
              <a:t>1</a:t>
            </a:r>
            <a:endParaRPr lang="ru-RU" sz="3600" dirty="0">
              <a:solidFill>
                <a:srgbClr val="FF0000"/>
              </a:solidFill>
            </a:endParaRPr>
          </a:p>
        </p:txBody>
      </p:sp>
      <p:cxnSp>
        <p:nvCxnSpPr>
          <p:cNvPr id="64" name="Прямая соединительная линия 63"/>
          <p:cNvCxnSpPr/>
          <p:nvPr/>
        </p:nvCxnSpPr>
        <p:spPr>
          <a:xfrm>
            <a:off x="1285852" y="3786190"/>
            <a:ext cx="35719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Прямоугольник 65"/>
          <p:cNvSpPr/>
          <p:nvPr/>
        </p:nvSpPr>
        <p:spPr>
          <a:xfrm>
            <a:off x="428596" y="4429132"/>
            <a:ext cx="35719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rgbClr val="0000FF"/>
                </a:solidFill>
              </a:rPr>
              <a:t>А </a:t>
            </a:r>
            <a:r>
              <a:rPr lang="en-US" sz="3600" b="1" dirty="0" smtClean="0">
                <a:solidFill>
                  <a:srgbClr val="0000FF"/>
                </a:solidFill>
                <a:sym typeface="Symbol"/>
              </a:rPr>
              <a:t>+</a:t>
            </a:r>
            <a:r>
              <a:rPr lang="ru-RU" sz="3600" b="1" dirty="0" smtClean="0">
                <a:solidFill>
                  <a:srgbClr val="0000FF"/>
                </a:solidFill>
                <a:sym typeface="Symbol"/>
              </a:rPr>
              <a:t> (24 * 36) = 1</a:t>
            </a:r>
            <a:endParaRPr lang="ru-RU" sz="3600" dirty="0">
              <a:solidFill>
                <a:srgbClr val="0000FF"/>
              </a:solidFill>
            </a:endParaRPr>
          </a:p>
        </p:txBody>
      </p:sp>
      <p:cxnSp>
        <p:nvCxnSpPr>
          <p:cNvPr id="67" name="Прямая соединительная линия 66"/>
          <p:cNvCxnSpPr/>
          <p:nvPr/>
        </p:nvCxnSpPr>
        <p:spPr>
          <a:xfrm>
            <a:off x="1357290" y="4500570"/>
            <a:ext cx="500066" cy="0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Прямая соединительная линия 67"/>
          <p:cNvCxnSpPr/>
          <p:nvPr/>
        </p:nvCxnSpPr>
        <p:spPr>
          <a:xfrm>
            <a:off x="2285984" y="4500570"/>
            <a:ext cx="500066" cy="0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Прямоугольник 68"/>
          <p:cNvSpPr/>
          <p:nvPr/>
        </p:nvSpPr>
        <p:spPr>
          <a:xfrm>
            <a:off x="428596" y="5711627"/>
            <a:ext cx="735811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rgbClr val="0000FF"/>
                </a:solidFill>
              </a:rPr>
              <a:t>А </a:t>
            </a:r>
            <a:r>
              <a:rPr lang="ru-RU" sz="3600" b="1" dirty="0" smtClean="0">
                <a:solidFill>
                  <a:srgbClr val="0000FF"/>
                </a:solidFill>
                <a:sym typeface="Symbol"/>
              </a:rPr>
              <a:t>= 24 * 36 </a:t>
            </a:r>
            <a:r>
              <a:rPr lang="ru-RU" sz="2400" b="1" dirty="0" smtClean="0">
                <a:solidFill>
                  <a:srgbClr val="00B050"/>
                </a:solidFill>
                <a:sym typeface="Symbol"/>
              </a:rPr>
              <a:t>следовательно  </a:t>
            </a:r>
            <a:r>
              <a:rPr lang="ru-RU" sz="3600" b="1" dirty="0" smtClean="0">
                <a:solidFill>
                  <a:srgbClr val="0000FF"/>
                </a:solidFill>
              </a:rPr>
              <a:t>А </a:t>
            </a:r>
            <a:r>
              <a:rPr lang="ru-RU" sz="3600" b="1" dirty="0" smtClean="0">
                <a:solidFill>
                  <a:srgbClr val="0000FF"/>
                </a:solidFill>
                <a:sym typeface="Symbol"/>
              </a:rPr>
              <a:t>= 24 + 36</a:t>
            </a:r>
            <a:r>
              <a:rPr lang="ru-RU" sz="3600" b="1" dirty="0" smtClean="0">
                <a:solidFill>
                  <a:srgbClr val="00B050"/>
                </a:solidFill>
                <a:sym typeface="Symbol"/>
              </a:rPr>
              <a:t>  </a:t>
            </a:r>
            <a:endParaRPr lang="ru-RU" sz="2400" dirty="0">
              <a:solidFill>
                <a:srgbClr val="00B050"/>
              </a:solidFill>
            </a:endParaRPr>
          </a:p>
        </p:txBody>
      </p:sp>
      <p:sp>
        <p:nvSpPr>
          <p:cNvPr id="70" name="Левая фигурная скобка 69"/>
          <p:cNvSpPr/>
          <p:nvPr/>
        </p:nvSpPr>
        <p:spPr>
          <a:xfrm rot="16200000">
            <a:off x="571472" y="4786322"/>
            <a:ext cx="214314" cy="500066"/>
          </a:xfrm>
          <a:prstGeom prst="leftBrac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1" name="Левая фигурная скобка 70"/>
          <p:cNvSpPr/>
          <p:nvPr/>
        </p:nvSpPr>
        <p:spPr>
          <a:xfrm rot="16200000">
            <a:off x="1964513" y="4179099"/>
            <a:ext cx="214314" cy="1714512"/>
          </a:xfrm>
          <a:prstGeom prst="leftBrac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2" name="Прямоугольник 71"/>
          <p:cNvSpPr/>
          <p:nvPr/>
        </p:nvSpPr>
        <p:spPr>
          <a:xfrm>
            <a:off x="1857356" y="5143512"/>
            <a:ext cx="37061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00B050"/>
                </a:solidFill>
              </a:rPr>
              <a:t>А</a:t>
            </a:r>
            <a:endParaRPr lang="ru-RU" sz="2400" dirty="0">
              <a:solidFill>
                <a:srgbClr val="00B050"/>
              </a:solidFill>
            </a:endParaRPr>
          </a:p>
        </p:txBody>
      </p:sp>
      <p:cxnSp>
        <p:nvCxnSpPr>
          <p:cNvPr id="73" name="Прямая соединительная линия 72"/>
          <p:cNvCxnSpPr/>
          <p:nvPr/>
        </p:nvCxnSpPr>
        <p:spPr>
          <a:xfrm>
            <a:off x="1928794" y="5214950"/>
            <a:ext cx="185307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Прямая соединительная линия 74"/>
          <p:cNvCxnSpPr/>
          <p:nvPr/>
        </p:nvCxnSpPr>
        <p:spPr>
          <a:xfrm>
            <a:off x="428596" y="5786454"/>
            <a:ext cx="500066" cy="0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Прямая соединительная линия 75"/>
          <p:cNvCxnSpPr/>
          <p:nvPr/>
        </p:nvCxnSpPr>
        <p:spPr>
          <a:xfrm>
            <a:off x="1214414" y="5786454"/>
            <a:ext cx="500066" cy="0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Прямая соединительная линия 76"/>
          <p:cNvCxnSpPr/>
          <p:nvPr/>
        </p:nvCxnSpPr>
        <p:spPr>
          <a:xfrm>
            <a:off x="2071670" y="5786454"/>
            <a:ext cx="500066" cy="0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Прямая соединительная линия 77"/>
          <p:cNvCxnSpPr/>
          <p:nvPr/>
        </p:nvCxnSpPr>
        <p:spPr>
          <a:xfrm>
            <a:off x="428596" y="5572140"/>
            <a:ext cx="2143140" cy="0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advClick="0">
    <p:cover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000"/>
                            </p:stCondLst>
                            <p:childTnLst>
                              <p:par>
                                <p:cTn id="3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000"/>
                            </p:stCondLst>
                            <p:childTnLst>
                              <p:par>
                                <p:cTn id="5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500"/>
                            </p:stCondLst>
                            <p:childTnLst>
                              <p:par>
                                <p:cTn id="7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000"/>
                            </p:stCondLst>
                            <p:childTnLst>
                              <p:par>
                                <p:cTn id="8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500"/>
                            </p:stCondLst>
                            <p:childTnLst>
                              <p:par>
                                <p:cTn id="8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000"/>
                            </p:stCondLst>
                            <p:childTnLst>
                              <p:par>
                                <p:cTn id="8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35" grpId="0"/>
      <p:bldP spid="41" grpId="0"/>
      <p:bldP spid="60" grpId="0"/>
      <p:bldP spid="62" grpId="0"/>
      <p:bldP spid="66" grpId="0"/>
      <p:bldP spid="69" grpId="0"/>
      <p:bldP spid="70" grpId="0" animBg="1"/>
      <p:bldP spid="71" grpId="0" animBg="1"/>
      <p:bldP spid="7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14282" y="142852"/>
            <a:ext cx="8715436" cy="657229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Блок-схема: процесс 15">
            <a:hlinkClick r:id="rId2" action="ppaction://hlinksldjump"/>
          </p:cNvPr>
          <p:cNvSpPr/>
          <p:nvPr/>
        </p:nvSpPr>
        <p:spPr>
          <a:xfrm>
            <a:off x="8028384" y="1052736"/>
            <a:ext cx="1080120" cy="360040"/>
          </a:xfrm>
          <a:prstGeom prst="flowChartProcess">
            <a:avLst/>
          </a:prstGeom>
          <a:solidFill>
            <a:schemeClr val="accent6">
              <a:lumMod val="20000"/>
              <a:lumOff val="80000"/>
            </a:schemeClr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 algn="ctr">
              <a:defRPr/>
            </a:pP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</a:rPr>
              <a:t>Задание 1</a:t>
            </a:r>
          </a:p>
        </p:txBody>
      </p:sp>
      <p:sp>
        <p:nvSpPr>
          <p:cNvPr id="17" name="Блок-схема: процесс 16">
            <a:hlinkClick r:id="rId3" action="ppaction://hlinksldjump"/>
          </p:cNvPr>
          <p:cNvSpPr/>
          <p:nvPr/>
        </p:nvSpPr>
        <p:spPr>
          <a:xfrm>
            <a:off x="8028384" y="2348880"/>
            <a:ext cx="1080120" cy="360040"/>
          </a:xfrm>
          <a:prstGeom prst="flowChartProcess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 algn="ctr">
              <a:defRPr/>
            </a:pP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</a:rPr>
              <a:t>Задание 4</a:t>
            </a:r>
          </a:p>
        </p:txBody>
      </p:sp>
      <p:sp>
        <p:nvSpPr>
          <p:cNvPr id="18" name="Блок-схема: процесс 17">
            <a:hlinkClick r:id="rId4" action="ppaction://hlinksldjump"/>
          </p:cNvPr>
          <p:cNvSpPr/>
          <p:nvPr/>
        </p:nvSpPr>
        <p:spPr>
          <a:xfrm>
            <a:off x="8028384" y="1916832"/>
            <a:ext cx="1080120" cy="360040"/>
          </a:xfrm>
          <a:prstGeom prst="flowChartProcess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 algn="ctr">
              <a:defRPr/>
            </a:pP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</a:rPr>
              <a:t>Задание 3</a:t>
            </a:r>
          </a:p>
        </p:txBody>
      </p:sp>
      <p:sp>
        <p:nvSpPr>
          <p:cNvPr id="19" name="Блок-схема: процесс 18">
            <a:hlinkClick r:id="rId5" action="ppaction://hlinksldjump"/>
          </p:cNvPr>
          <p:cNvSpPr/>
          <p:nvPr/>
        </p:nvSpPr>
        <p:spPr>
          <a:xfrm>
            <a:off x="8028384" y="1484784"/>
            <a:ext cx="1080120" cy="360040"/>
          </a:xfrm>
          <a:prstGeom prst="flowChartProcess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 algn="ctr">
              <a:defRPr/>
            </a:pP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</a:rPr>
              <a:t>Задание 2</a:t>
            </a:r>
          </a:p>
        </p:txBody>
      </p:sp>
      <p:sp>
        <p:nvSpPr>
          <p:cNvPr id="20" name="Блок-схема: процесс 19">
            <a:hlinkClick r:id="" action="ppaction://noaction"/>
          </p:cNvPr>
          <p:cNvSpPr/>
          <p:nvPr/>
        </p:nvSpPr>
        <p:spPr>
          <a:xfrm>
            <a:off x="8028384" y="4509120"/>
            <a:ext cx="1080120" cy="360040"/>
          </a:xfrm>
          <a:prstGeom prst="flowChartProcess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 algn="ctr">
              <a:defRPr/>
            </a:pP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</a:rPr>
              <a:t>Задание 9</a:t>
            </a:r>
          </a:p>
        </p:txBody>
      </p:sp>
      <p:sp>
        <p:nvSpPr>
          <p:cNvPr id="21" name="Блок-схема: процесс 20">
            <a:hlinkClick r:id="" action="ppaction://noaction"/>
          </p:cNvPr>
          <p:cNvSpPr/>
          <p:nvPr/>
        </p:nvSpPr>
        <p:spPr>
          <a:xfrm>
            <a:off x="8028384" y="4077072"/>
            <a:ext cx="1080120" cy="360040"/>
          </a:xfrm>
          <a:prstGeom prst="flowChartProcess">
            <a:avLst/>
          </a:prstGeom>
          <a:solidFill>
            <a:srgbClr val="FFCC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 algn="ctr">
              <a:defRPr/>
            </a:pP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</a:rPr>
              <a:t>Задание 8</a:t>
            </a:r>
          </a:p>
        </p:txBody>
      </p:sp>
      <p:sp>
        <p:nvSpPr>
          <p:cNvPr id="22" name="Блок-схема: процесс 21">
            <a:hlinkClick r:id="rId6" action="ppaction://hlinksldjump"/>
          </p:cNvPr>
          <p:cNvSpPr/>
          <p:nvPr/>
        </p:nvSpPr>
        <p:spPr>
          <a:xfrm>
            <a:off x="8028384" y="3645024"/>
            <a:ext cx="1080120" cy="360040"/>
          </a:xfrm>
          <a:prstGeom prst="flowChartProcess">
            <a:avLst/>
          </a:prstGeom>
          <a:solidFill>
            <a:srgbClr val="A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 algn="ctr">
              <a:defRPr/>
            </a:pP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</a:rPr>
              <a:t>Задание 7</a:t>
            </a:r>
          </a:p>
        </p:txBody>
      </p:sp>
      <p:sp>
        <p:nvSpPr>
          <p:cNvPr id="25" name="Блок-схема: процесс 24">
            <a:hlinkClick r:id="rId7" action="ppaction://hlinksldjump"/>
          </p:cNvPr>
          <p:cNvSpPr/>
          <p:nvPr/>
        </p:nvSpPr>
        <p:spPr>
          <a:xfrm>
            <a:off x="8028384" y="3212976"/>
            <a:ext cx="1080120" cy="360040"/>
          </a:xfrm>
          <a:prstGeom prst="flowChartProcess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 algn="ctr">
              <a:defRPr/>
            </a:pP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</a:rPr>
              <a:t>Задание 6</a:t>
            </a:r>
          </a:p>
        </p:txBody>
      </p:sp>
      <p:sp>
        <p:nvSpPr>
          <p:cNvPr id="27" name="Блок-схема: процесс 26">
            <a:hlinkClick r:id="rId8" action="ppaction://hlinksldjump"/>
          </p:cNvPr>
          <p:cNvSpPr/>
          <p:nvPr/>
        </p:nvSpPr>
        <p:spPr>
          <a:xfrm>
            <a:off x="8028384" y="2780928"/>
            <a:ext cx="1080120" cy="360040"/>
          </a:xfrm>
          <a:prstGeom prst="flowChartProcess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 algn="ctr">
              <a:defRPr/>
            </a:pP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</a:rPr>
              <a:t>Задание 5</a:t>
            </a:r>
          </a:p>
        </p:txBody>
      </p:sp>
      <p:sp>
        <p:nvSpPr>
          <p:cNvPr id="28" name="Блок-схема: процесс 27">
            <a:hlinkClick r:id="" action="ppaction://noaction"/>
          </p:cNvPr>
          <p:cNvSpPr/>
          <p:nvPr/>
        </p:nvSpPr>
        <p:spPr>
          <a:xfrm>
            <a:off x="8028384" y="4941168"/>
            <a:ext cx="1080120" cy="360040"/>
          </a:xfrm>
          <a:prstGeom prst="flowChartProcess">
            <a:avLst/>
          </a:prstGeom>
          <a:solidFill>
            <a:srgbClr val="FF99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 algn="ctr">
              <a:defRPr/>
            </a:pP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</a:rPr>
              <a:t>Задание 10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5000628" y="6215082"/>
            <a:ext cx="37862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u="sng" dirty="0" smtClean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№132 (с сайта К.Полякова)</a:t>
            </a:r>
          </a:p>
        </p:txBody>
      </p:sp>
      <p:sp>
        <p:nvSpPr>
          <p:cNvPr id="69" name="Прямоугольник 68"/>
          <p:cNvSpPr/>
          <p:nvPr/>
        </p:nvSpPr>
        <p:spPr>
          <a:xfrm>
            <a:off x="500034" y="285728"/>
            <a:ext cx="24288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rgbClr val="0000FF"/>
                </a:solidFill>
              </a:rPr>
              <a:t>А </a:t>
            </a:r>
            <a:r>
              <a:rPr lang="ru-RU" sz="3600" b="1" dirty="0" smtClean="0">
                <a:solidFill>
                  <a:srgbClr val="0000FF"/>
                </a:solidFill>
                <a:sym typeface="Symbol"/>
              </a:rPr>
              <a:t>= 24 + 36</a:t>
            </a:r>
            <a:r>
              <a:rPr lang="ru-RU" sz="3600" b="1" dirty="0" smtClean="0">
                <a:solidFill>
                  <a:srgbClr val="00B050"/>
                </a:solidFill>
                <a:sym typeface="Symbol"/>
              </a:rPr>
              <a:t>  </a:t>
            </a:r>
            <a:endParaRPr lang="ru-RU" sz="2400" dirty="0">
              <a:solidFill>
                <a:srgbClr val="00B050"/>
              </a:solidFill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428596" y="928670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А делится или на 24 или на 36</a:t>
            </a:r>
          </a:p>
        </p:txBody>
      </p:sp>
      <p:sp>
        <p:nvSpPr>
          <p:cNvPr id="42" name="Прямоугольник 41"/>
          <p:cNvSpPr/>
          <p:nvPr/>
        </p:nvSpPr>
        <p:spPr>
          <a:xfrm>
            <a:off x="428596" y="1571612"/>
            <a:ext cx="650085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00B050"/>
                </a:solidFill>
              </a:rPr>
              <a:t>А </a:t>
            </a:r>
            <a:r>
              <a:rPr lang="en-US" sz="2800" b="1" baseline="-25000" dirty="0" smtClean="0">
                <a:solidFill>
                  <a:srgbClr val="00B050"/>
                </a:solidFill>
              </a:rPr>
              <a:t>max</a:t>
            </a:r>
            <a:r>
              <a:rPr lang="ru-RU" sz="2800" b="1" dirty="0" smtClean="0">
                <a:solidFill>
                  <a:srgbClr val="00B050"/>
                </a:solidFill>
              </a:rPr>
              <a:t> найдём с помощью НОД </a:t>
            </a:r>
          </a:p>
        </p:txBody>
      </p:sp>
      <p:sp>
        <p:nvSpPr>
          <p:cNvPr id="44" name="Прямоугольник 43"/>
          <p:cNvSpPr/>
          <p:nvPr/>
        </p:nvSpPr>
        <p:spPr>
          <a:xfrm>
            <a:off x="500034" y="2214554"/>
            <a:ext cx="642942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rgbClr val="0000FF"/>
                </a:solidFill>
                <a:sym typeface="Symbol"/>
              </a:rPr>
              <a:t>24 = 2*2*2*3 </a:t>
            </a:r>
          </a:p>
          <a:p>
            <a:r>
              <a:rPr lang="ru-RU" sz="3600" b="1" dirty="0" smtClean="0">
                <a:solidFill>
                  <a:srgbClr val="0000FF"/>
                </a:solidFill>
                <a:sym typeface="Symbol"/>
              </a:rPr>
              <a:t>36 = 2*2*3*3 </a:t>
            </a:r>
            <a:endParaRPr lang="ru-RU" sz="2400" dirty="0">
              <a:solidFill>
                <a:srgbClr val="0000FF"/>
              </a:solidFill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3571868" y="2500306"/>
            <a:ext cx="450995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solidFill>
                  <a:srgbClr val="00B050"/>
                </a:solidFill>
              </a:rPr>
              <a:t>НОД (24, 36) = 2*2*3 =12</a:t>
            </a:r>
            <a:endParaRPr lang="ru-RU" sz="3200" dirty="0"/>
          </a:p>
        </p:txBody>
      </p:sp>
      <p:sp>
        <p:nvSpPr>
          <p:cNvPr id="47" name="Прямоугольник 46"/>
          <p:cNvSpPr/>
          <p:nvPr/>
        </p:nvSpPr>
        <p:spPr>
          <a:xfrm>
            <a:off x="428596" y="3929066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</a:rPr>
              <a:t>Ответ: 12</a:t>
            </a:r>
          </a:p>
        </p:txBody>
      </p:sp>
    </p:spTree>
  </p:cSld>
  <p:clrMapOvr>
    <a:masterClrMapping/>
  </p:clrMapOvr>
  <p:transition advClick="0">
    <p:cover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42" grpId="0"/>
      <p:bldP spid="44" grpId="0"/>
      <p:bldP spid="46" grpId="0"/>
      <p:bldP spid="4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14282" y="142852"/>
            <a:ext cx="8715436" cy="657229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Блок-схема: процесс 17">
            <a:hlinkClick r:id="rId2" action="ppaction://hlinksldjump"/>
          </p:cNvPr>
          <p:cNvSpPr/>
          <p:nvPr/>
        </p:nvSpPr>
        <p:spPr>
          <a:xfrm>
            <a:off x="8028384" y="1052736"/>
            <a:ext cx="1080120" cy="360040"/>
          </a:xfrm>
          <a:prstGeom prst="flowChartProcess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 algn="ctr">
              <a:defRPr/>
            </a:pP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</a:rPr>
              <a:t>Задание 1</a:t>
            </a:r>
          </a:p>
        </p:txBody>
      </p:sp>
      <p:sp>
        <p:nvSpPr>
          <p:cNvPr id="19" name="Блок-схема: процесс 18">
            <a:hlinkClick r:id="rId3" action="ppaction://hlinksldjump"/>
          </p:cNvPr>
          <p:cNvSpPr/>
          <p:nvPr/>
        </p:nvSpPr>
        <p:spPr>
          <a:xfrm>
            <a:off x="8028384" y="2348880"/>
            <a:ext cx="1080120" cy="360040"/>
          </a:xfrm>
          <a:prstGeom prst="flowChartProcess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 algn="ctr">
              <a:defRPr/>
            </a:pP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</a:rPr>
              <a:t>Задание 4</a:t>
            </a:r>
          </a:p>
        </p:txBody>
      </p:sp>
      <p:sp>
        <p:nvSpPr>
          <p:cNvPr id="20" name="Блок-схема: процесс 19">
            <a:hlinkClick r:id="rId4" action="ppaction://hlinksldjump"/>
          </p:cNvPr>
          <p:cNvSpPr/>
          <p:nvPr/>
        </p:nvSpPr>
        <p:spPr>
          <a:xfrm>
            <a:off x="8028384" y="1916832"/>
            <a:ext cx="1080120" cy="360040"/>
          </a:xfrm>
          <a:prstGeom prst="flowChartProcess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 algn="ctr">
              <a:defRPr/>
            </a:pP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</a:rPr>
              <a:t>Задание 3</a:t>
            </a:r>
          </a:p>
        </p:txBody>
      </p:sp>
      <p:sp>
        <p:nvSpPr>
          <p:cNvPr id="24" name="Блок-схема: процесс 23">
            <a:hlinkClick r:id="rId5" action="ppaction://hlinksldjump"/>
          </p:cNvPr>
          <p:cNvSpPr/>
          <p:nvPr/>
        </p:nvSpPr>
        <p:spPr>
          <a:xfrm>
            <a:off x="8028384" y="1484784"/>
            <a:ext cx="1080120" cy="360040"/>
          </a:xfrm>
          <a:prstGeom prst="flowChartProcess">
            <a:avLst/>
          </a:prstGeom>
          <a:solidFill>
            <a:schemeClr val="accent5">
              <a:lumMod val="20000"/>
              <a:lumOff val="80000"/>
            </a:schemeClr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 algn="ctr">
              <a:defRPr/>
            </a:pP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</a:rPr>
              <a:t>Задание 2</a:t>
            </a:r>
          </a:p>
        </p:txBody>
      </p:sp>
      <p:sp>
        <p:nvSpPr>
          <p:cNvPr id="26" name="Блок-схема: процесс 25">
            <a:hlinkClick r:id="" action="ppaction://noaction"/>
          </p:cNvPr>
          <p:cNvSpPr/>
          <p:nvPr/>
        </p:nvSpPr>
        <p:spPr>
          <a:xfrm>
            <a:off x="8028384" y="4509120"/>
            <a:ext cx="1080120" cy="360040"/>
          </a:xfrm>
          <a:prstGeom prst="flowChartProcess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 algn="ctr">
              <a:defRPr/>
            </a:pP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</a:rPr>
              <a:t>Задание 9</a:t>
            </a:r>
          </a:p>
        </p:txBody>
      </p:sp>
      <p:sp>
        <p:nvSpPr>
          <p:cNvPr id="28" name="Блок-схема: процесс 27">
            <a:hlinkClick r:id="" action="ppaction://noaction"/>
          </p:cNvPr>
          <p:cNvSpPr/>
          <p:nvPr/>
        </p:nvSpPr>
        <p:spPr>
          <a:xfrm>
            <a:off x="8028384" y="4077072"/>
            <a:ext cx="1080120" cy="360040"/>
          </a:xfrm>
          <a:prstGeom prst="flowChartProcess">
            <a:avLst/>
          </a:prstGeom>
          <a:solidFill>
            <a:srgbClr val="FFCC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 algn="ctr">
              <a:defRPr/>
            </a:pP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</a:rPr>
              <a:t>Задание 8</a:t>
            </a:r>
          </a:p>
        </p:txBody>
      </p:sp>
      <p:sp>
        <p:nvSpPr>
          <p:cNvPr id="30" name="Блок-схема: процесс 29">
            <a:hlinkClick r:id="rId6" action="ppaction://hlinksldjump"/>
          </p:cNvPr>
          <p:cNvSpPr/>
          <p:nvPr/>
        </p:nvSpPr>
        <p:spPr>
          <a:xfrm>
            <a:off x="8028384" y="3645024"/>
            <a:ext cx="1080120" cy="360040"/>
          </a:xfrm>
          <a:prstGeom prst="flowChartProcess">
            <a:avLst/>
          </a:prstGeom>
          <a:solidFill>
            <a:srgbClr val="A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 algn="ctr">
              <a:defRPr/>
            </a:pP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</a:rPr>
              <a:t>Задание 7</a:t>
            </a:r>
          </a:p>
        </p:txBody>
      </p:sp>
      <p:sp>
        <p:nvSpPr>
          <p:cNvPr id="32" name="Блок-схема: процесс 31">
            <a:hlinkClick r:id="rId7" action="ppaction://hlinksldjump"/>
          </p:cNvPr>
          <p:cNvSpPr/>
          <p:nvPr/>
        </p:nvSpPr>
        <p:spPr>
          <a:xfrm>
            <a:off x="8028384" y="3212976"/>
            <a:ext cx="1080120" cy="360040"/>
          </a:xfrm>
          <a:prstGeom prst="flowChartProcess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 algn="ctr">
              <a:defRPr/>
            </a:pP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</a:rPr>
              <a:t>Задание 6</a:t>
            </a:r>
          </a:p>
        </p:txBody>
      </p:sp>
      <p:sp>
        <p:nvSpPr>
          <p:cNvPr id="34" name="Блок-схема: процесс 33">
            <a:hlinkClick r:id="rId8" action="ppaction://hlinksldjump"/>
          </p:cNvPr>
          <p:cNvSpPr/>
          <p:nvPr/>
        </p:nvSpPr>
        <p:spPr>
          <a:xfrm>
            <a:off x="8028384" y="2780928"/>
            <a:ext cx="1080120" cy="360040"/>
          </a:xfrm>
          <a:prstGeom prst="flowChartProcess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 algn="ctr">
              <a:defRPr/>
            </a:pP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</a:rPr>
              <a:t>Задание 5</a:t>
            </a:r>
          </a:p>
        </p:txBody>
      </p:sp>
      <p:sp>
        <p:nvSpPr>
          <p:cNvPr id="35" name="Блок-схема: процесс 34">
            <a:hlinkClick r:id="" action="ppaction://noaction"/>
          </p:cNvPr>
          <p:cNvSpPr/>
          <p:nvPr/>
        </p:nvSpPr>
        <p:spPr>
          <a:xfrm>
            <a:off x="8028384" y="4941168"/>
            <a:ext cx="1080120" cy="360040"/>
          </a:xfrm>
          <a:prstGeom prst="flowChartProcess">
            <a:avLst/>
          </a:prstGeom>
          <a:solidFill>
            <a:srgbClr val="FF99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 algn="ctr">
              <a:defRPr/>
            </a:pP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</a:rPr>
              <a:t>Задание 10</a:t>
            </a:r>
          </a:p>
        </p:txBody>
      </p:sp>
      <p:sp>
        <p:nvSpPr>
          <p:cNvPr id="36" name="Прямоугольник 35"/>
          <p:cNvSpPr/>
          <p:nvPr/>
        </p:nvSpPr>
        <p:spPr>
          <a:xfrm>
            <a:off x="214282" y="214290"/>
            <a:ext cx="7715304" cy="31239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sz="2200" b="1" dirty="0" smtClean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Обозначим через ДЕЛ(</a:t>
            </a:r>
            <a:r>
              <a:rPr lang="ru-RU" sz="2200" b="1" dirty="0" err="1" smtClean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n</a:t>
            </a:r>
            <a:r>
              <a:rPr lang="ru-RU" sz="2200" b="1" dirty="0" smtClean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, </a:t>
            </a:r>
            <a:r>
              <a:rPr lang="ru-RU" sz="2200" b="1" dirty="0" err="1" smtClean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m</a:t>
            </a:r>
            <a:r>
              <a:rPr lang="ru-RU" sz="2200" b="1" dirty="0" smtClean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) утверждение «натуральное число </a:t>
            </a:r>
            <a:r>
              <a:rPr lang="ru-RU" sz="2200" b="1" dirty="0" err="1" smtClean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n</a:t>
            </a:r>
            <a:r>
              <a:rPr lang="ru-RU" sz="2200" b="1" dirty="0" smtClean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 делится без остатка на натуральное число </a:t>
            </a:r>
            <a:r>
              <a:rPr lang="ru-RU" sz="2200" b="1" dirty="0" err="1" smtClean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m</a:t>
            </a:r>
            <a:r>
              <a:rPr lang="ru-RU" sz="2200" b="1" dirty="0" smtClean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». Для какого наименьшего натурального числа А формула</a:t>
            </a:r>
          </a:p>
          <a:p>
            <a:pPr lvl="0" algn="just"/>
            <a:endParaRPr lang="ru-RU" sz="2200" b="1" dirty="0" smtClean="0">
              <a:solidFill>
                <a:schemeClr val="accent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  <a:p>
            <a:pPr algn="ctr"/>
            <a:r>
              <a:rPr lang="ru-RU" sz="2200" b="1" dirty="0" smtClean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ДЕЛ(</a:t>
            </a:r>
            <a:r>
              <a:rPr lang="ru-RU" sz="2200" b="1" dirty="0" err="1" smtClean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x</a:t>
            </a:r>
            <a:r>
              <a:rPr lang="ru-RU" sz="2200" b="1" dirty="0" smtClean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, A) </a:t>
            </a:r>
            <a:r>
              <a:rPr lang="ru-RU" sz="2200" b="1" dirty="0" smtClean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  <a:sym typeface="Symbol"/>
              </a:rPr>
              <a:t></a:t>
            </a:r>
            <a:r>
              <a:rPr lang="ru-RU" sz="2200" b="1" dirty="0" smtClean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 (ДЕЛ(</a:t>
            </a:r>
            <a:r>
              <a:rPr lang="ru-RU" sz="2200" b="1" dirty="0" err="1" smtClean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x</a:t>
            </a:r>
            <a:r>
              <a:rPr lang="ru-RU" sz="2200" b="1" dirty="0" smtClean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, 14) </a:t>
            </a:r>
            <a:r>
              <a:rPr lang="ru-RU" sz="2200" b="1" dirty="0" smtClean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  <a:sym typeface="Symbol"/>
              </a:rPr>
              <a:t></a:t>
            </a:r>
            <a:r>
              <a:rPr lang="ru-RU" sz="2200" b="1" dirty="0" smtClean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 ДЕЛ(</a:t>
            </a:r>
            <a:r>
              <a:rPr lang="ru-RU" sz="2200" b="1" dirty="0" err="1" smtClean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x</a:t>
            </a:r>
            <a:r>
              <a:rPr lang="ru-RU" sz="2200" b="1" dirty="0" smtClean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, 21))</a:t>
            </a:r>
          </a:p>
          <a:p>
            <a:pPr algn="just"/>
            <a:endParaRPr lang="ru-RU" sz="2200" b="1" dirty="0" smtClean="0">
              <a:solidFill>
                <a:schemeClr val="accent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  <a:p>
            <a:pPr algn="just"/>
            <a:r>
              <a:rPr lang="ru-RU" sz="2200" b="1" dirty="0" smtClean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тождественно истинна (то есть принимает значение 1 при любом натуральном значении переменной </a:t>
            </a:r>
            <a:r>
              <a:rPr lang="ru-RU" sz="2200" b="1" dirty="0" err="1" smtClean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х</a:t>
            </a:r>
            <a:r>
              <a:rPr lang="ru-RU" sz="2200" b="1" dirty="0" smtClean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)? </a:t>
            </a:r>
          </a:p>
          <a:p>
            <a:endParaRPr lang="ru-RU" sz="2100" b="1" dirty="0" smtClean="0">
              <a:solidFill>
                <a:schemeClr val="accent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000628" y="6215082"/>
            <a:ext cx="37862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u="sng" dirty="0" smtClean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№135 (с сайта К.Полякова)</a:t>
            </a:r>
          </a:p>
        </p:txBody>
      </p:sp>
      <p:sp>
        <p:nvSpPr>
          <p:cNvPr id="41" name="Прямоугольник 40"/>
          <p:cNvSpPr/>
          <p:nvPr/>
        </p:nvSpPr>
        <p:spPr>
          <a:xfrm>
            <a:off x="357158" y="3714752"/>
            <a:ext cx="224414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>
                <a:solidFill>
                  <a:srgbClr val="0000FF"/>
                </a:solidFill>
              </a:rPr>
              <a:t>ДЕЛ (</a:t>
            </a:r>
            <a:r>
              <a:rPr lang="en-US" sz="3600" b="1" dirty="0" smtClean="0">
                <a:solidFill>
                  <a:srgbClr val="0000FF"/>
                </a:solidFill>
              </a:rPr>
              <a:t>n, m)</a:t>
            </a:r>
            <a:endParaRPr lang="ru-RU" sz="3600" dirty="0">
              <a:solidFill>
                <a:srgbClr val="0000FF"/>
              </a:solidFill>
            </a:endParaRPr>
          </a:p>
        </p:txBody>
      </p:sp>
      <p:cxnSp>
        <p:nvCxnSpPr>
          <p:cNvPr id="43" name="Прямая со стрелкой 42"/>
          <p:cNvCxnSpPr>
            <a:endCxn id="44" idx="1"/>
          </p:cNvCxnSpPr>
          <p:nvPr/>
        </p:nvCxnSpPr>
        <p:spPr>
          <a:xfrm flipV="1">
            <a:off x="1714480" y="3394976"/>
            <a:ext cx="1857388" cy="534090"/>
          </a:xfrm>
          <a:prstGeom prst="straightConnector1">
            <a:avLst/>
          </a:prstGeom>
          <a:ln w="571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Прямоугольник 43"/>
          <p:cNvSpPr/>
          <p:nvPr/>
        </p:nvSpPr>
        <p:spPr>
          <a:xfrm>
            <a:off x="3571868" y="3071810"/>
            <a:ext cx="198317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>
                <a:solidFill>
                  <a:srgbClr val="00B050"/>
                </a:solidFill>
              </a:rPr>
              <a:t>делимое</a:t>
            </a:r>
            <a:endParaRPr lang="ru-RU" sz="3600" dirty="0">
              <a:solidFill>
                <a:srgbClr val="00B050"/>
              </a:solidFill>
            </a:endParaRPr>
          </a:p>
        </p:txBody>
      </p:sp>
      <p:cxnSp>
        <p:nvCxnSpPr>
          <p:cNvPr id="45" name="Прямая со стрелкой 44"/>
          <p:cNvCxnSpPr/>
          <p:nvPr/>
        </p:nvCxnSpPr>
        <p:spPr>
          <a:xfrm>
            <a:off x="2357422" y="4286256"/>
            <a:ext cx="1214446" cy="142876"/>
          </a:xfrm>
          <a:prstGeom prst="straightConnector1">
            <a:avLst/>
          </a:prstGeom>
          <a:ln w="571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Прямоугольник 45"/>
          <p:cNvSpPr/>
          <p:nvPr/>
        </p:nvSpPr>
        <p:spPr>
          <a:xfrm>
            <a:off x="3571868" y="4214818"/>
            <a:ext cx="204491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>
                <a:solidFill>
                  <a:srgbClr val="00B050"/>
                </a:solidFill>
              </a:rPr>
              <a:t>делитель</a:t>
            </a:r>
            <a:endParaRPr lang="ru-RU" sz="3600" dirty="0">
              <a:solidFill>
                <a:srgbClr val="00B050"/>
              </a:solidFill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357158" y="5143512"/>
            <a:ext cx="35719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rgbClr val="0000FF"/>
                </a:solidFill>
              </a:rPr>
              <a:t>А </a:t>
            </a:r>
            <a:r>
              <a:rPr lang="ru-RU" sz="3600" b="1" dirty="0" smtClean="0">
                <a:solidFill>
                  <a:srgbClr val="0000FF"/>
                </a:solidFill>
                <a:sym typeface="Symbol"/>
              </a:rPr>
              <a:t> (</a:t>
            </a:r>
            <a:r>
              <a:rPr lang="en-US" sz="3600" b="1" dirty="0" smtClean="0">
                <a:solidFill>
                  <a:srgbClr val="0000FF"/>
                </a:solidFill>
                <a:sym typeface="Symbol"/>
              </a:rPr>
              <a:t>1</a:t>
            </a:r>
            <a:r>
              <a:rPr lang="ru-RU" sz="3600" b="1" dirty="0" smtClean="0">
                <a:solidFill>
                  <a:srgbClr val="0000FF"/>
                </a:solidFill>
                <a:sym typeface="Symbol"/>
              </a:rPr>
              <a:t>4 * </a:t>
            </a:r>
            <a:r>
              <a:rPr lang="en-US" sz="3600" b="1" dirty="0" smtClean="0">
                <a:solidFill>
                  <a:srgbClr val="0000FF"/>
                </a:solidFill>
                <a:sym typeface="Symbol"/>
              </a:rPr>
              <a:t>21</a:t>
            </a:r>
            <a:r>
              <a:rPr lang="ru-RU" sz="3600" b="1" dirty="0" smtClean="0">
                <a:solidFill>
                  <a:srgbClr val="0000FF"/>
                </a:solidFill>
                <a:sym typeface="Symbol"/>
              </a:rPr>
              <a:t>) = 1</a:t>
            </a:r>
            <a:endParaRPr lang="ru-RU" sz="3600" dirty="0">
              <a:solidFill>
                <a:srgbClr val="0000FF"/>
              </a:solidFill>
            </a:endParaRPr>
          </a:p>
        </p:txBody>
      </p:sp>
      <p:sp>
        <p:nvSpPr>
          <p:cNvPr id="48" name="Левая фигурная скобка 47"/>
          <p:cNvSpPr/>
          <p:nvPr/>
        </p:nvSpPr>
        <p:spPr>
          <a:xfrm rot="16200000">
            <a:off x="2285984" y="1357298"/>
            <a:ext cx="214314" cy="1214446"/>
          </a:xfrm>
          <a:prstGeom prst="leftBrac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TextBox 48"/>
          <p:cNvSpPr txBox="1"/>
          <p:nvPr/>
        </p:nvSpPr>
        <p:spPr>
          <a:xfrm>
            <a:off x="2214546" y="2000240"/>
            <a:ext cx="7143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0000FF"/>
                </a:solidFill>
              </a:rPr>
              <a:t>А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3786182" y="2000240"/>
            <a:ext cx="7143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00FF"/>
                </a:solidFill>
              </a:rPr>
              <a:t>1</a:t>
            </a:r>
            <a:r>
              <a:rPr lang="ru-RU" sz="2000" b="1" dirty="0" smtClean="0">
                <a:solidFill>
                  <a:srgbClr val="0000FF"/>
                </a:solidFill>
              </a:rPr>
              <a:t>4</a:t>
            </a:r>
          </a:p>
        </p:txBody>
      </p:sp>
      <p:sp>
        <p:nvSpPr>
          <p:cNvPr id="53" name="Левая фигурная скобка 52"/>
          <p:cNvSpPr/>
          <p:nvPr/>
        </p:nvSpPr>
        <p:spPr>
          <a:xfrm rot="16200000">
            <a:off x="3929058" y="1285860"/>
            <a:ext cx="214314" cy="1357322"/>
          </a:xfrm>
          <a:prstGeom prst="leftBrac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Левая фигурная скобка 53"/>
          <p:cNvSpPr/>
          <p:nvPr/>
        </p:nvSpPr>
        <p:spPr>
          <a:xfrm rot="16200000">
            <a:off x="5464975" y="1321579"/>
            <a:ext cx="214314" cy="1285884"/>
          </a:xfrm>
          <a:prstGeom prst="leftBrac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TextBox 54"/>
          <p:cNvSpPr txBox="1"/>
          <p:nvPr/>
        </p:nvSpPr>
        <p:spPr>
          <a:xfrm>
            <a:off x="5357818" y="2000240"/>
            <a:ext cx="7143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00FF"/>
                </a:solidFill>
              </a:rPr>
              <a:t>21</a:t>
            </a:r>
            <a:endParaRPr lang="ru-RU" sz="2000" b="1" dirty="0" smtClean="0">
              <a:solidFill>
                <a:srgbClr val="0000FF"/>
              </a:solidFill>
            </a:endParaRPr>
          </a:p>
        </p:txBody>
      </p:sp>
      <p:sp>
        <p:nvSpPr>
          <p:cNvPr id="60" name="Прямоугольник 59"/>
          <p:cNvSpPr/>
          <p:nvPr/>
        </p:nvSpPr>
        <p:spPr>
          <a:xfrm>
            <a:off x="6000760" y="3643314"/>
            <a:ext cx="1602042" cy="646331"/>
          </a:xfrm>
          <a:prstGeom prst="rect">
            <a:avLst/>
          </a:prstGeom>
          <a:ln>
            <a:solidFill>
              <a:srgbClr val="0000FF"/>
            </a:solidFill>
          </a:ln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А</a:t>
            </a:r>
            <a:r>
              <a:rPr lang="ru-RU" sz="3600" b="1" baseline="-25000" dirty="0" smtClean="0">
                <a:solidFill>
                  <a:srgbClr val="FF0000"/>
                </a:solidFill>
              </a:rPr>
              <a:t> </a:t>
            </a:r>
            <a:r>
              <a:rPr lang="en-US" sz="3600" b="1" baseline="-25000" dirty="0" smtClean="0">
                <a:solidFill>
                  <a:srgbClr val="FF0000"/>
                </a:solidFill>
              </a:rPr>
              <a:t>min </a:t>
            </a:r>
            <a:r>
              <a:rPr lang="en-US" sz="3600" b="1" dirty="0" smtClean="0">
                <a:solidFill>
                  <a:srgbClr val="FF0000"/>
                </a:solidFill>
              </a:rPr>
              <a:t>- </a:t>
            </a:r>
            <a:r>
              <a:rPr lang="ru-RU" sz="3600" b="1" dirty="0" smtClean="0">
                <a:solidFill>
                  <a:srgbClr val="FF0000"/>
                </a:solidFill>
              </a:rPr>
              <a:t>?</a:t>
            </a:r>
            <a:endParaRPr lang="ru-RU" sz="3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advClick="0">
    <p:cover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  <p:bldP spid="44" grpId="0"/>
      <p:bldP spid="46" grpId="0"/>
      <p:bldP spid="47" grpId="0"/>
      <p:bldP spid="48" grpId="0" animBg="1"/>
      <p:bldP spid="49" grpId="0"/>
      <p:bldP spid="51" grpId="0"/>
      <p:bldP spid="53" grpId="0" animBg="1"/>
      <p:bldP spid="54" grpId="0" animBg="1"/>
      <p:bldP spid="55" grpId="0"/>
      <p:bldP spid="6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14282" y="142852"/>
            <a:ext cx="8715436" cy="657229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Блок-схема: процесс 17">
            <a:hlinkClick r:id="rId2" action="ppaction://hlinksldjump"/>
          </p:cNvPr>
          <p:cNvSpPr/>
          <p:nvPr/>
        </p:nvSpPr>
        <p:spPr>
          <a:xfrm>
            <a:off x="8028384" y="1052736"/>
            <a:ext cx="1080120" cy="360040"/>
          </a:xfrm>
          <a:prstGeom prst="flowChartProcess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 algn="ctr">
              <a:defRPr/>
            </a:pP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</a:rPr>
              <a:t>Задание 1</a:t>
            </a:r>
          </a:p>
        </p:txBody>
      </p:sp>
      <p:sp>
        <p:nvSpPr>
          <p:cNvPr id="19" name="Блок-схема: процесс 18">
            <a:hlinkClick r:id="rId3" action="ppaction://hlinksldjump"/>
          </p:cNvPr>
          <p:cNvSpPr/>
          <p:nvPr/>
        </p:nvSpPr>
        <p:spPr>
          <a:xfrm>
            <a:off x="8028384" y="2348880"/>
            <a:ext cx="1080120" cy="360040"/>
          </a:xfrm>
          <a:prstGeom prst="flowChartProcess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 algn="ctr">
              <a:defRPr/>
            </a:pP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</a:rPr>
              <a:t>Задание 4</a:t>
            </a:r>
          </a:p>
        </p:txBody>
      </p:sp>
      <p:sp>
        <p:nvSpPr>
          <p:cNvPr id="20" name="Блок-схема: процесс 19">
            <a:hlinkClick r:id="rId4" action="ppaction://hlinksldjump"/>
          </p:cNvPr>
          <p:cNvSpPr/>
          <p:nvPr/>
        </p:nvSpPr>
        <p:spPr>
          <a:xfrm>
            <a:off x="8028384" y="1916832"/>
            <a:ext cx="1080120" cy="360040"/>
          </a:xfrm>
          <a:prstGeom prst="flowChartProcess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 algn="ctr">
              <a:defRPr/>
            </a:pP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</a:rPr>
              <a:t>Задание 3</a:t>
            </a:r>
          </a:p>
        </p:txBody>
      </p:sp>
      <p:sp>
        <p:nvSpPr>
          <p:cNvPr id="24" name="Блок-схема: процесс 23">
            <a:hlinkClick r:id="rId5" action="ppaction://hlinksldjump"/>
          </p:cNvPr>
          <p:cNvSpPr/>
          <p:nvPr/>
        </p:nvSpPr>
        <p:spPr>
          <a:xfrm>
            <a:off x="8028384" y="1484784"/>
            <a:ext cx="1080120" cy="360040"/>
          </a:xfrm>
          <a:prstGeom prst="flowChartProcess">
            <a:avLst/>
          </a:prstGeom>
          <a:solidFill>
            <a:schemeClr val="accent5">
              <a:lumMod val="20000"/>
              <a:lumOff val="80000"/>
            </a:schemeClr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 algn="ctr">
              <a:defRPr/>
            </a:pP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</a:rPr>
              <a:t>Задание 2</a:t>
            </a:r>
          </a:p>
        </p:txBody>
      </p:sp>
      <p:sp>
        <p:nvSpPr>
          <p:cNvPr id="26" name="Блок-схема: процесс 25">
            <a:hlinkClick r:id="" action="ppaction://noaction"/>
          </p:cNvPr>
          <p:cNvSpPr/>
          <p:nvPr/>
        </p:nvSpPr>
        <p:spPr>
          <a:xfrm>
            <a:off x="8028384" y="4509120"/>
            <a:ext cx="1080120" cy="360040"/>
          </a:xfrm>
          <a:prstGeom prst="flowChartProcess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 algn="ctr">
              <a:defRPr/>
            </a:pP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</a:rPr>
              <a:t>Задание 9</a:t>
            </a:r>
          </a:p>
        </p:txBody>
      </p:sp>
      <p:sp>
        <p:nvSpPr>
          <p:cNvPr id="28" name="Блок-схема: процесс 27">
            <a:hlinkClick r:id="" action="ppaction://noaction"/>
          </p:cNvPr>
          <p:cNvSpPr/>
          <p:nvPr/>
        </p:nvSpPr>
        <p:spPr>
          <a:xfrm>
            <a:off x="8028384" y="4077072"/>
            <a:ext cx="1080120" cy="360040"/>
          </a:xfrm>
          <a:prstGeom prst="flowChartProcess">
            <a:avLst/>
          </a:prstGeom>
          <a:solidFill>
            <a:srgbClr val="FFCC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 algn="ctr">
              <a:defRPr/>
            </a:pP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</a:rPr>
              <a:t>Задание 8</a:t>
            </a:r>
          </a:p>
        </p:txBody>
      </p:sp>
      <p:sp>
        <p:nvSpPr>
          <p:cNvPr id="30" name="Блок-схема: процесс 29">
            <a:hlinkClick r:id="rId6" action="ppaction://hlinksldjump"/>
          </p:cNvPr>
          <p:cNvSpPr/>
          <p:nvPr/>
        </p:nvSpPr>
        <p:spPr>
          <a:xfrm>
            <a:off x="8028384" y="3645024"/>
            <a:ext cx="1080120" cy="360040"/>
          </a:xfrm>
          <a:prstGeom prst="flowChartProcess">
            <a:avLst/>
          </a:prstGeom>
          <a:solidFill>
            <a:srgbClr val="A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 algn="ctr">
              <a:defRPr/>
            </a:pP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</a:rPr>
              <a:t>Задание 7</a:t>
            </a:r>
          </a:p>
        </p:txBody>
      </p:sp>
      <p:sp>
        <p:nvSpPr>
          <p:cNvPr id="32" name="Блок-схема: процесс 31">
            <a:hlinkClick r:id="rId7" action="ppaction://hlinksldjump"/>
          </p:cNvPr>
          <p:cNvSpPr/>
          <p:nvPr/>
        </p:nvSpPr>
        <p:spPr>
          <a:xfrm>
            <a:off x="8028384" y="3212976"/>
            <a:ext cx="1080120" cy="360040"/>
          </a:xfrm>
          <a:prstGeom prst="flowChartProcess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 algn="ctr">
              <a:defRPr/>
            </a:pP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</a:rPr>
              <a:t>Задание 6</a:t>
            </a:r>
          </a:p>
        </p:txBody>
      </p:sp>
      <p:sp>
        <p:nvSpPr>
          <p:cNvPr id="34" name="Блок-схема: процесс 33">
            <a:hlinkClick r:id="rId8" action="ppaction://hlinksldjump"/>
          </p:cNvPr>
          <p:cNvSpPr/>
          <p:nvPr/>
        </p:nvSpPr>
        <p:spPr>
          <a:xfrm>
            <a:off x="8028384" y="2780928"/>
            <a:ext cx="1080120" cy="360040"/>
          </a:xfrm>
          <a:prstGeom prst="flowChartProcess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 algn="ctr">
              <a:defRPr/>
            </a:pP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</a:rPr>
              <a:t>Задание 5</a:t>
            </a:r>
          </a:p>
        </p:txBody>
      </p:sp>
      <p:sp>
        <p:nvSpPr>
          <p:cNvPr id="35" name="Блок-схема: процесс 34">
            <a:hlinkClick r:id="" action="ppaction://noaction"/>
          </p:cNvPr>
          <p:cNvSpPr/>
          <p:nvPr/>
        </p:nvSpPr>
        <p:spPr>
          <a:xfrm>
            <a:off x="8028384" y="4941168"/>
            <a:ext cx="1080120" cy="360040"/>
          </a:xfrm>
          <a:prstGeom prst="flowChartProcess">
            <a:avLst/>
          </a:prstGeom>
          <a:solidFill>
            <a:srgbClr val="FF99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 algn="ctr">
              <a:defRPr/>
            </a:pP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</a:rPr>
              <a:t>Задание 10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5000628" y="6215082"/>
            <a:ext cx="37862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u="sng" dirty="0" smtClean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№135 (с сайта К.Полякова)</a:t>
            </a:r>
          </a:p>
        </p:txBody>
      </p:sp>
      <p:sp>
        <p:nvSpPr>
          <p:cNvPr id="29" name="Прямоугольник 28"/>
          <p:cNvSpPr/>
          <p:nvPr/>
        </p:nvSpPr>
        <p:spPr>
          <a:xfrm>
            <a:off x="428596" y="285728"/>
            <a:ext cx="35719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rgbClr val="0000FF"/>
                </a:solidFill>
              </a:rPr>
              <a:t>А </a:t>
            </a:r>
            <a:r>
              <a:rPr lang="ru-RU" sz="3600" b="1" dirty="0" smtClean="0">
                <a:solidFill>
                  <a:srgbClr val="0000FF"/>
                </a:solidFill>
                <a:sym typeface="Symbol"/>
              </a:rPr>
              <a:t> (</a:t>
            </a:r>
            <a:r>
              <a:rPr lang="en-US" sz="3600" b="1" dirty="0" smtClean="0">
                <a:solidFill>
                  <a:srgbClr val="0000FF"/>
                </a:solidFill>
                <a:sym typeface="Symbol"/>
              </a:rPr>
              <a:t>1</a:t>
            </a:r>
            <a:r>
              <a:rPr lang="ru-RU" sz="3600" b="1" dirty="0" smtClean="0">
                <a:solidFill>
                  <a:srgbClr val="0000FF"/>
                </a:solidFill>
                <a:sym typeface="Symbol"/>
              </a:rPr>
              <a:t>4 * </a:t>
            </a:r>
            <a:r>
              <a:rPr lang="en-US" sz="3600" b="1" dirty="0" smtClean="0">
                <a:solidFill>
                  <a:srgbClr val="0000FF"/>
                </a:solidFill>
                <a:sym typeface="Symbol"/>
              </a:rPr>
              <a:t>21</a:t>
            </a:r>
            <a:r>
              <a:rPr lang="ru-RU" sz="3600" b="1" dirty="0" smtClean="0">
                <a:solidFill>
                  <a:srgbClr val="0000FF"/>
                </a:solidFill>
                <a:sym typeface="Symbol"/>
              </a:rPr>
              <a:t>) = 1</a:t>
            </a:r>
            <a:endParaRPr lang="ru-RU" sz="3600" dirty="0">
              <a:solidFill>
                <a:srgbClr val="0000FF"/>
              </a:solidFill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357158" y="1071546"/>
            <a:ext cx="6286721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Преобразуем формулу по закону де Моргана</a:t>
            </a:r>
          </a:p>
          <a:p>
            <a:endParaRPr lang="ru-RU" sz="24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ru-RU" sz="2400" dirty="0"/>
          </a:p>
        </p:txBody>
      </p:sp>
      <p:sp>
        <p:nvSpPr>
          <p:cNvPr id="33" name="Прямоугольник 32"/>
          <p:cNvSpPr/>
          <p:nvPr/>
        </p:nvSpPr>
        <p:spPr>
          <a:xfrm>
            <a:off x="500034" y="1714488"/>
            <a:ext cx="290496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А </a:t>
            </a:r>
            <a:r>
              <a:rPr lang="ru-RU" sz="3600" b="1" dirty="0" smtClean="0">
                <a:solidFill>
                  <a:srgbClr val="FF0000"/>
                </a:solidFill>
                <a:sym typeface="Symbol"/>
              </a:rPr>
              <a:t>  </a:t>
            </a:r>
            <a:r>
              <a:rPr lang="en-US" sz="3600" b="1" dirty="0" smtClean="0">
                <a:solidFill>
                  <a:srgbClr val="FF0000"/>
                </a:solidFill>
                <a:sym typeface="Symbol"/>
              </a:rPr>
              <a:t>B = A + B</a:t>
            </a:r>
            <a:endParaRPr lang="ru-RU" sz="3600" dirty="0">
              <a:solidFill>
                <a:srgbClr val="FF0000"/>
              </a:solidFill>
            </a:endParaRPr>
          </a:p>
        </p:txBody>
      </p:sp>
      <p:cxnSp>
        <p:nvCxnSpPr>
          <p:cNvPr id="37" name="Прямая соединительная линия 36"/>
          <p:cNvCxnSpPr/>
          <p:nvPr/>
        </p:nvCxnSpPr>
        <p:spPr>
          <a:xfrm>
            <a:off x="2285984" y="1785926"/>
            <a:ext cx="35719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Прямоугольник 38"/>
          <p:cNvSpPr/>
          <p:nvPr/>
        </p:nvSpPr>
        <p:spPr>
          <a:xfrm>
            <a:off x="428596" y="2428868"/>
            <a:ext cx="35719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rgbClr val="0000FF"/>
                </a:solidFill>
              </a:rPr>
              <a:t>А </a:t>
            </a:r>
            <a:r>
              <a:rPr lang="en-US" sz="3600" b="1" dirty="0" smtClean="0">
                <a:solidFill>
                  <a:srgbClr val="0000FF"/>
                </a:solidFill>
                <a:sym typeface="Symbol"/>
              </a:rPr>
              <a:t>+</a:t>
            </a:r>
            <a:r>
              <a:rPr lang="ru-RU" sz="3600" b="1" dirty="0" smtClean="0">
                <a:solidFill>
                  <a:srgbClr val="0000FF"/>
                </a:solidFill>
                <a:sym typeface="Symbol"/>
              </a:rPr>
              <a:t> (</a:t>
            </a:r>
            <a:r>
              <a:rPr lang="en-US" sz="3600" b="1" dirty="0" smtClean="0">
                <a:solidFill>
                  <a:srgbClr val="0000FF"/>
                </a:solidFill>
                <a:sym typeface="Symbol"/>
              </a:rPr>
              <a:t>1</a:t>
            </a:r>
            <a:r>
              <a:rPr lang="ru-RU" sz="3600" b="1" dirty="0" smtClean="0">
                <a:solidFill>
                  <a:srgbClr val="0000FF"/>
                </a:solidFill>
                <a:sym typeface="Symbol"/>
              </a:rPr>
              <a:t>4 * </a:t>
            </a:r>
            <a:r>
              <a:rPr lang="en-US" sz="3600" b="1" dirty="0" smtClean="0">
                <a:solidFill>
                  <a:srgbClr val="0000FF"/>
                </a:solidFill>
                <a:sym typeface="Symbol"/>
              </a:rPr>
              <a:t>21</a:t>
            </a:r>
            <a:r>
              <a:rPr lang="ru-RU" sz="3600" b="1" dirty="0" smtClean="0">
                <a:solidFill>
                  <a:srgbClr val="0000FF"/>
                </a:solidFill>
                <a:sym typeface="Symbol"/>
              </a:rPr>
              <a:t>) = 1</a:t>
            </a:r>
            <a:endParaRPr lang="ru-RU" sz="3600" dirty="0">
              <a:solidFill>
                <a:srgbClr val="0000FF"/>
              </a:solidFill>
            </a:endParaRPr>
          </a:p>
        </p:txBody>
      </p:sp>
      <p:sp>
        <p:nvSpPr>
          <p:cNvPr id="57" name="Прямоугольник 56"/>
          <p:cNvSpPr/>
          <p:nvPr/>
        </p:nvSpPr>
        <p:spPr>
          <a:xfrm>
            <a:off x="357158" y="3143248"/>
            <a:ext cx="3906839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По закону тождественности</a:t>
            </a:r>
          </a:p>
          <a:p>
            <a:endParaRPr lang="ru-RU" sz="24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ru-RU" sz="2400" dirty="0"/>
          </a:p>
        </p:txBody>
      </p:sp>
      <p:sp>
        <p:nvSpPr>
          <p:cNvPr id="58" name="Прямоугольник 57"/>
          <p:cNvSpPr/>
          <p:nvPr/>
        </p:nvSpPr>
        <p:spPr>
          <a:xfrm>
            <a:off x="571472" y="3714752"/>
            <a:ext cx="185499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А +</a:t>
            </a:r>
            <a:r>
              <a:rPr lang="en-US" sz="3600" b="1" dirty="0" smtClean="0">
                <a:solidFill>
                  <a:srgbClr val="FF0000"/>
                </a:solidFill>
                <a:sym typeface="Symbol"/>
              </a:rPr>
              <a:t> A </a:t>
            </a:r>
            <a:r>
              <a:rPr lang="ru-RU" sz="3600" b="1" dirty="0" smtClean="0">
                <a:solidFill>
                  <a:srgbClr val="FF0000"/>
                </a:solidFill>
                <a:sym typeface="Symbol"/>
              </a:rPr>
              <a:t>=</a:t>
            </a:r>
            <a:r>
              <a:rPr lang="en-US" sz="3600" b="1" dirty="0" smtClean="0">
                <a:solidFill>
                  <a:srgbClr val="FF0000"/>
                </a:solidFill>
                <a:sym typeface="Symbol"/>
              </a:rPr>
              <a:t> </a:t>
            </a:r>
            <a:r>
              <a:rPr lang="ru-RU" sz="3600" b="1" dirty="0" smtClean="0">
                <a:solidFill>
                  <a:srgbClr val="FF0000"/>
                </a:solidFill>
                <a:sym typeface="Symbol"/>
              </a:rPr>
              <a:t>1</a:t>
            </a:r>
            <a:endParaRPr lang="ru-RU" sz="3600" dirty="0">
              <a:solidFill>
                <a:srgbClr val="FF0000"/>
              </a:solidFill>
            </a:endParaRPr>
          </a:p>
        </p:txBody>
      </p:sp>
      <p:cxnSp>
        <p:nvCxnSpPr>
          <p:cNvPr id="59" name="Прямая соединительная линия 58"/>
          <p:cNvCxnSpPr/>
          <p:nvPr/>
        </p:nvCxnSpPr>
        <p:spPr>
          <a:xfrm>
            <a:off x="1285852" y="3786190"/>
            <a:ext cx="35719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Прямоугольник 60"/>
          <p:cNvSpPr/>
          <p:nvPr/>
        </p:nvSpPr>
        <p:spPr>
          <a:xfrm>
            <a:off x="428596" y="4429132"/>
            <a:ext cx="35719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rgbClr val="0000FF"/>
                </a:solidFill>
              </a:rPr>
              <a:t>А </a:t>
            </a:r>
            <a:r>
              <a:rPr lang="en-US" sz="3600" b="1" dirty="0" smtClean="0">
                <a:solidFill>
                  <a:srgbClr val="0000FF"/>
                </a:solidFill>
                <a:sym typeface="Symbol"/>
              </a:rPr>
              <a:t>+</a:t>
            </a:r>
            <a:r>
              <a:rPr lang="ru-RU" sz="3600" b="1" dirty="0" smtClean="0">
                <a:solidFill>
                  <a:srgbClr val="0000FF"/>
                </a:solidFill>
                <a:sym typeface="Symbol"/>
              </a:rPr>
              <a:t> (</a:t>
            </a:r>
            <a:r>
              <a:rPr lang="en-US" sz="3600" b="1" dirty="0" smtClean="0">
                <a:solidFill>
                  <a:srgbClr val="0000FF"/>
                </a:solidFill>
                <a:sym typeface="Symbol"/>
              </a:rPr>
              <a:t>1</a:t>
            </a:r>
            <a:r>
              <a:rPr lang="ru-RU" sz="3600" b="1" dirty="0" smtClean="0">
                <a:solidFill>
                  <a:srgbClr val="0000FF"/>
                </a:solidFill>
                <a:sym typeface="Symbol"/>
              </a:rPr>
              <a:t>4 * </a:t>
            </a:r>
            <a:r>
              <a:rPr lang="en-US" sz="3600" b="1" dirty="0" smtClean="0">
                <a:solidFill>
                  <a:srgbClr val="0000FF"/>
                </a:solidFill>
                <a:sym typeface="Symbol"/>
              </a:rPr>
              <a:t>21</a:t>
            </a:r>
            <a:r>
              <a:rPr lang="ru-RU" sz="3600" b="1" dirty="0" smtClean="0">
                <a:solidFill>
                  <a:srgbClr val="0000FF"/>
                </a:solidFill>
                <a:sym typeface="Symbol"/>
              </a:rPr>
              <a:t>) = 1</a:t>
            </a:r>
            <a:endParaRPr lang="ru-RU" sz="3600" dirty="0">
              <a:solidFill>
                <a:srgbClr val="0000FF"/>
              </a:solidFill>
            </a:endParaRPr>
          </a:p>
        </p:txBody>
      </p:sp>
      <p:sp>
        <p:nvSpPr>
          <p:cNvPr id="64" name="Прямоугольник 63"/>
          <p:cNvSpPr/>
          <p:nvPr/>
        </p:nvSpPr>
        <p:spPr>
          <a:xfrm>
            <a:off x="428596" y="5711627"/>
            <a:ext cx="735811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rgbClr val="0000FF"/>
                </a:solidFill>
              </a:rPr>
              <a:t>А </a:t>
            </a:r>
            <a:r>
              <a:rPr lang="ru-RU" sz="3600" b="1" dirty="0" smtClean="0">
                <a:solidFill>
                  <a:srgbClr val="0000FF"/>
                </a:solidFill>
                <a:sym typeface="Symbol"/>
              </a:rPr>
              <a:t>= </a:t>
            </a:r>
            <a:r>
              <a:rPr lang="en-US" sz="3600" b="1" dirty="0" smtClean="0">
                <a:solidFill>
                  <a:srgbClr val="0000FF"/>
                </a:solidFill>
                <a:sym typeface="Symbol"/>
              </a:rPr>
              <a:t>1</a:t>
            </a:r>
            <a:r>
              <a:rPr lang="ru-RU" sz="3600" b="1" dirty="0" smtClean="0">
                <a:solidFill>
                  <a:srgbClr val="0000FF"/>
                </a:solidFill>
                <a:sym typeface="Symbol"/>
              </a:rPr>
              <a:t>4 * </a:t>
            </a:r>
            <a:r>
              <a:rPr lang="en-US" sz="3600" b="1" dirty="0" smtClean="0">
                <a:solidFill>
                  <a:srgbClr val="0000FF"/>
                </a:solidFill>
                <a:sym typeface="Symbol"/>
              </a:rPr>
              <a:t>21</a:t>
            </a:r>
            <a:endParaRPr lang="ru-RU" sz="2400" dirty="0">
              <a:solidFill>
                <a:srgbClr val="00B050"/>
              </a:solidFill>
            </a:endParaRPr>
          </a:p>
        </p:txBody>
      </p:sp>
      <p:sp>
        <p:nvSpPr>
          <p:cNvPr id="65" name="Левая фигурная скобка 64"/>
          <p:cNvSpPr/>
          <p:nvPr/>
        </p:nvSpPr>
        <p:spPr>
          <a:xfrm rot="16200000">
            <a:off x="571472" y="4786322"/>
            <a:ext cx="214314" cy="500066"/>
          </a:xfrm>
          <a:prstGeom prst="leftBrac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6" name="Левая фигурная скобка 65"/>
          <p:cNvSpPr/>
          <p:nvPr/>
        </p:nvSpPr>
        <p:spPr>
          <a:xfrm rot="16200000">
            <a:off x="1964513" y="4179099"/>
            <a:ext cx="214314" cy="1714512"/>
          </a:xfrm>
          <a:prstGeom prst="leftBrac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7" name="Прямоугольник 66"/>
          <p:cNvSpPr/>
          <p:nvPr/>
        </p:nvSpPr>
        <p:spPr>
          <a:xfrm>
            <a:off x="1857356" y="5143512"/>
            <a:ext cx="37061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00B050"/>
                </a:solidFill>
              </a:rPr>
              <a:t>А</a:t>
            </a:r>
            <a:endParaRPr lang="ru-RU" sz="2400" dirty="0">
              <a:solidFill>
                <a:srgbClr val="00B050"/>
              </a:solidFill>
            </a:endParaRPr>
          </a:p>
        </p:txBody>
      </p:sp>
      <p:cxnSp>
        <p:nvCxnSpPr>
          <p:cNvPr id="75" name="Прямая соединительная линия 74"/>
          <p:cNvCxnSpPr/>
          <p:nvPr/>
        </p:nvCxnSpPr>
        <p:spPr>
          <a:xfrm>
            <a:off x="428596" y="2500306"/>
            <a:ext cx="500066" cy="0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Прямая соединительная линия 77"/>
          <p:cNvCxnSpPr/>
          <p:nvPr/>
        </p:nvCxnSpPr>
        <p:spPr>
          <a:xfrm>
            <a:off x="428596" y="4500570"/>
            <a:ext cx="500066" cy="0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advClick="0">
    <p:cover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000"/>
                            </p:stCondLst>
                            <p:childTnLst>
                              <p:par>
                                <p:cTn id="3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3" grpId="0"/>
      <p:bldP spid="39" grpId="0"/>
      <p:bldP spid="57" grpId="0"/>
      <p:bldP spid="58" grpId="0"/>
      <p:bldP spid="61" grpId="0"/>
      <p:bldP spid="64" grpId="0"/>
      <p:bldP spid="65" grpId="0" animBg="1"/>
      <p:bldP spid="66" grpId="0" animBg="1"/>
      <p:bldP spid="6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14282" y="142852"/>
            <a:ext cx="8715436" cy="657229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Блок-схема: процесс 17">
            <a:hlinkClick r:id="rId2" action="ppaction://hlinksldjump"/>
          </p:cNvPr>
          <p:cNvSpPr/>
          <p:nvPr/>
        </p:nvSpPr>
        <p:spPr>
          <a:xfrm>
            <a:off x="8028384" y="1052736"/>
            <a:ext cx="1080120" cy="360040"/>
          </a:xfrm>
          <a:prstGeom prst="flowChartProcess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 algn="ctr">
              <a:defRPr/>
            </a:pP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</a:rPr>
              <a:t>Задание 1</a:t>
            </a:r>
          </a:p>
        </p:txBody>
      </p:sp>
      <p:sp>
        <p:nvSpPr>
          <p:cNvPr id="19" name="Блок-схема: процесс 18">
            <a:hlinkClick r:id="rId3" action="ppaction://hlinksldjump"/>
          </p:cNvPr>
          <p:cNvSpPr/>
          <p:nvPr/>
        </p:nvSpPr>
        <p:spPr>
          <a:xfrm>
            <a:off x="8028384" y="2348880"/>
            <a:ext cx="1080120" cy="360040"/>
          </a:xfrm>
          <a:prstGeom prst="flowChartProcess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 algn="ctr">
              <a:defRPr/>
            </a:pP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</a:rPr>
              <a:t>Задание 4</a:t>
            </a:r>
          </a:p>
        </p:txBody>
      </p:sp>
      <p:sp>
        <p:nvSpPr>
          <p:cNvPr id="20" name="Блок-схема: процесс 19">
            <a:hlinkClick r:id="rId4" action="ppaction://hlinksldjump"/>
          </p:cNvPr>
          <p:cNvSpPr/>
          <p:nvPr/>
        </p:nvSpPr>
        <p:spPr>
          <a:xfrm>
            <a:off x="8028384" y="1916832"/>
            <a:ext cx="1080120" cy="360040"/>
          </a:xfrm>
          <a:prstGeom prst="flowChartProcess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 algn="ctr">
              <a:defRPr/>
            </a:pP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</a:rPr>
              <a:t>Задание 3</a:t>
            </a:r>
          </a:p>
        </p:txBody>
      </p:sp>
      <p:sp>
        <p:nvSpPr>
          <p:cNvPr id="24" name="Блок-схема: процесс 23">
            <a:hlinkClick r:id="rId5" action="ppaction://hlinksldjump"/>
          </p:cNvPr>
          <p:cNvSpPr/>
          <p:nvPr/>
        </p:nvSpPr>
        <p:spPr>
          <a:xfrm>
            <a:off x="8028384" y="1484784"/>
            <a:ext cx="1080120" cy="360040"/>
          </a:xfrm>
          <a:prstGeom prst="flowChartProcess">
            <a:avLst/>
          </a:prstGeom>
          <a:solidFill>
            <a:schemeClr val="accent5">
              <a:lumMod val="20000"/>
              <a:lumOff val="80000"/>
            </a:schemeClr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 algn="ctr">
              <a:defRPr/>
            </a:pP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</a:rPr>
              <a:t>Задание 2</a:t>
            </a:r>
          </a:p>
        </p:txBody>
      </p:sp>
      <p:sp>
        <p:nvSpPr>
          <p:cNvPr id="26" name="Блок-схема: процесс 25">
            <a:hlinkClick r:id="" action="ppaction://noaction"/>
          </p:cNvPr>
          <p:cNvSpPr/>
          <p:nvPr/>
        </p:nvSpPr>
        <p:spPr>
          <a:xfrm>
            <a:off x="8028384" y="4509120"/>
            <a:ext cx="1080120" cy="360040"/>
          </a:xfrm>
          <a:prstGeom prst="flowChartProcess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 algn="ctr">
              <a:defRPr/>
            </a:pP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</a:rPr>
              <a:t>Задание 9</a:t>
            </a:r>
          </a:p>
        </p:txBody>
      </p:sp>
      <p:sp>
        <p:nvSpPr>
          <p:cNvPr id="28" name="Блок-схема: процесс 27">
            <a:hlinkClick r:id="" action="ppaction://noaction"/>
          </p:cNvPr>
          <p:cNvSpPr/>
          <p:nvPr/>
        </p:nvSpPr>
        <p:spPr>
          <a:xfrm>
            <a:off x="8028384" y="4077072"/>
            <a:ext cx="1080120" cy="360040"/>
          </a:xfrm>
          <a:prstGeom prst="flowChartProcess">
            <a:avLst/>
          </a:prstGeom>
          <a:solidFill>
            <a:srgbClr val="FFCC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 algn="ctr">
              <a:defRPr/>
            </a:pP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</a:rPr>
              <a:t>Задание 8</a:t>
            </a:r>
          </a:p>
        </p:txBody>
      </p:sp>
      <p:sp>
        <p:nvSpPr>
          <p:cNvPr id="30" name="Блок-схема: процесс 29">
            <a:hlinkClick r:id="rId6" action="ppaction://hlinksldjump"/>
          </p:cNvPr>
          <p:cNvSpPr/>
          <p:nvPr/>
        </p:nvSpPr>
        <p:spPr>
          <a:xfrm>
            <a:off x="8028384" y="3645024"/>
            <a:ext cx="1080120" cy="360040"/>
          </a:xfrm>
          <a:prstGeom prst="flowChartProcess">
            <a:avLst/>
          </a:prstGeom>
          <a:solidFill>
            <a:srgbClr val="A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 algn="ctr">
              <a:defRPr/>
            </a:pP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</a:rPr>
              <a:t>Задание 7</a:t>
            </a:r>
          </a:p>
        </p:txBody>
      </p:sp>
      <p:sp>
        <p:nvSpPr>
          <p:cNvPr id="32" name="Блок-схема: процесс 31">
            <a:hlinkClick r:id="rId7" action="ppaction://hlinksldjump"/>
          </p:cNvPr>
          <p:cNvSpPr/>
          <p:nvPr/>
        </p:nvSpPr>
        <p:spPr>
          <a:xfrm>
            <a:off x="8028384" y="3212976"/>
            <a:ext cx="1080120" cy="360040"/>
          </a:xfrm>
          <a:prstGeom prst="flowChartProcess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 algn="ctr">
              <a:defRPr/>
            </a:pP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</a:rPr>
              <a:t>Задание 6</a:t>
            </a:r>
          </a:p>
        </p:txBody>
      </p:sp>
      <p:sp>
        <p:nvSpPr>
          <p:cNvPr id="34" name="Блок-схема: процесс 33">
            <a:hlinkClick r:id="rId8" action="ppaction://hlinksldjump"/>
          </p:cNvPr>
          <p:cNvSpPr/>
          <p:nvPr/>
        </p:nvSpPr>
        <p:spPr>
          <a:xfrm>
            <a:off x="8028384" y="2780928"/>
            <a:ext cx="1080120" cy="360040"/>
          </a:xfrm>
          <a:prstGeom prst="flowChartProcess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 algn="ctr">
              <a:defRPr/>
            </a:pP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</a:rPr>
              <a:t>Задание 5</a:t>
            </a:r>
          </a:p>
        </p:txBody>
      </p:sp>
      <p:sp>
        <p:nvSpPr>
          <p:cNvPr id="35" name="Блок-схема: процесс 34">
            <a:hlinkClick r:id="" action="ppaction://noaction"/>
          </p:cNvPr>
          <p:cNvSpPr/>
          <p:nvPr/>
        </p:nvSpPr>
        <p:spPr>
          <a:xfrm>
            <a:off x="8028384" y="4941168"/>
            <a:ext cx="1080120" cy="360040"/>
          </a:xfrm>
          <a:prstGeom prst="flowChartProcess">
            <a:avLst/>
          </a:prstGeom>
          <a:solidFill>
            <a:srgbClr val="FF99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 algn="ctr">
              <a:defRPr/>
            </a:pP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</a:rPr>
              <a:t>Задание 10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5000628" y="6215082"/>
            <a:ext cx="37862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u="sng" dirty="0" smtClean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№135 (с сайта К.Полякова)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500034" y="285728"/>
            <a:ext cx="321471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rgbClr val="0000FF"/>
                </a:solidFill>
              </a:rPr>
              <a:t>А </a:t>
            </a:r>
            <a:r>
              <a:rPr lang="ru-RU" sz="3600" b="1" dirty="0" smtClean="0">
                <a:solidFill>
                  <a:srgbClr val="0000FF"/>
                </a:solidFill>
                <a:sym typeface="Symbol"/>
              </a:rPr>
              <a:t>= </a:t>
            </a:r>
            <a:r>
              <a:rPr lang="en-US" sz="3600" b="1" dirty="0" smtClean="0">
                <a:solidFill>
                  <a:srgbClr val="0000FF"/>
                </a:solidFill>
                <a:sym typeface="Symbol"/>
              </a:rPr>
              <a:t>1</a:t>
            </a:r>
            <a:r>
              <a:rPr lang="ru-RU" sz="3600" b="1" dirty="0" smtClean="0">
                <a:solidFill>
                  <a:srgbClr val="0000FF"/>
                </a:solidFill>
                <a:sym typeface="Symbol"/>
              </a:rPr>
              <a:t>4 </a:t>
            </a:r>
            <a:r>
              <a:rPr lang="en-US" sz="3600" b="1" dirty="0" smtClean="0">
                <a:solidFill>
                  <a:srgbClr val="0000FF"/>
                </a:solidFill>
                <a:sym typeface="Symbol"/>
              </a:rPr>
              <a:t>*</a:t>
            </a:r>
            <a:r>
              <a:rPr lang="ru-RU" sz="3600" b="1" dirty="0" smtClean="0">
                <a:solidFill>
                  <a:srgbClr val="0000FF"/>
                </a:solidFill>
                <a:sym typeface="Symbol"/>
              </a:rPr>
              <a:t> </a:t>
            </a:r>
            <a:r>
              <a:rPr lang="en-US" sz="3600" b="1" dirty="0" smtClean="0">
                <a:solidFill>
                  <a:srgbClr val="0000FF"/>
                </a:solidFill>
                <a:sym typeface="Symbol"/>
              </a:rPr>
              <a:t>21</a:t>
            </a:r>
            <a:r>
              <a:rPr lang="ru-RU" sz="3600" b="1" dirty="0" smtClean="0">
                <a:solidFill>
                  <a:srgbClr val="00B050"/>
                </a:solidFill>
                <a:sym typeface="Symbol"/>
              </a:rPr>
              <a:t>  </a:t>
            </a:r>
            <a:endParaRPr lang="ru-RU" sz="2400" dirty="0">
              <a:solidFill>
                <a:srgbClr val="00B050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428596" y="928670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А делится и на </a:t>
            </a: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1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4 и на </a:t>
            </a: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21</a:t>
            </a:r>
            <a:endParaRPr lang="ru-RU" sz="2400" b="1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428596" y="1571612"/>
            <a:ext cx="650085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00B050"/>
                </a:solidFill>
              </a:rPr>
              <a:t>А </a:t>
            </a:r>
            <a:r>
              <a:rPr lang="en-US" sz="2800" b="1" baseline="-25000" dirty="0" smtClean="0">
                <a:solidFill>
                  <a:srgbClr val="00B050"/>
                </a:solidFill>
              </a:rPr>
              <a:t>min</a:t>
            </a:r>
            <a:r>
              <a:rPr lang="ru-RU" sz="2800" b="1" dirty="0" smtClean="0">
                <a:solidFill>
                  <a:srgbClr val="00B050"/>
                </a:solidFill>
              </a:rPr>
              <a:t> найдём с помощью НОК 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500034" y="2214554"/>
            <a:ext cx="642942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rgbClr val="0000FF"/>
                </a:solidFill>
                <a:sym typeface="Symbol"/>
              </a:rPr>
              <a:t>14 = 2*7 </a:t>
            </a:r>
          </a:p>
          <a:p>
            <a:r>
              <a:rPr lang="ru-RU" sz="3600" b="1" dirty="0" smtClean="0">
                <a:solidFill>
                  <a:srgbClr val="0000FF"/>
                </a:solidFill>
                <a:sym typeface="Symbol"/>
              </a:rPr>
              <a:t>21 = 3*7</a:t>
            </a:r>
            <a:endParaRPr lang="ru-RU" sz="2400" dirty="0">
              <a:solidFill>
                <a:srgbClr val="0000FF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3571868" y="2500306"/>
            <a:ext cx="447590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solidFill>
                  <a:srgbClr val="00B050"/>
                </a:solidFill>
              </a:rPr>
              <a:t>НОК (14, 21) = 2*7*3 =42</a:t>
            </a:r>
            <a:endParaRPr lang="ru-RU" sz="3200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428596" y="3929066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</a:rPr>
              <a:t>Ответ: 42</a:t>
            </a:r>
          </a:p>
        </p:txBody>
      </p:sp>
    </p:spTree>
  </p:cSld>
  <p:clrMapOvr>
    <a:masterClrMapping/>
  </p:clrMapOvr>
  <p:transition advClick="0">
    <p:cover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  <p:bldP spid="21" grpId="0"/>
      <p:bldP spid="2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14282" y="142852"/>
            <a:ext cx="8715436" cy="657229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214282" y="214290"/>
            <a:ext cx="771530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Обозначим через ДЕЛ(</a:t>
            </a:r>
            <a:r>
              <a:rPr lang="ru-RU" sz="2400" b="1" dirty="0" err="1" smtClean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n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, </a:t>
            </a:r>
            <a:r>
              <a:rPr lang="ru-RU" sz="2400" b="1" dirty="0" err="1" smtClean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m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) утверждение «натуральное число </a:t>
            </a:r>
            <a:r>
              <a:rPr lang="ru-RU" sz="2400" b="1" dirty="0" err="1" smtClean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n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 делится без остатка на натуральное число </a:t>
            </a:r>
            <a:r>
              <a:rPr lang="ru-RU" sz="2400" b="1" dirty="0" err="1" smtClean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m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». Для какого наименьшего натурального числа А формула</a:t>
            </a:r>
          </a:p>
          <a:p>
            <a:pPr lvl="0" algn="just"/>
            <a:endParaRPr lang="ru-RU" sz="2400" b="1" dirty="0" smtClean="0">
              <a:solidFill>
                <a:schemeClr val="accent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  <a:p>
            <a:pPr algn="ctr"/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ДЕЛ(</a:t>
            </a:r>
            <a:r>
              <a:rPr lang="ru-RU" sz="2400" b="1" dirty="0" err="1" smtClean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x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, A) 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  <a:sym typeface="Symbol"/>
              </a:rPr>
              <a:t>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 (¬ДЕЛ(</a:t>
            </a:r>
            <a:r>
              <a:rPr lang="ru-RU" sz="2400" b="1" dirty="0" err="1" smtClean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x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, 28) 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  <a:sym typeface="Symbol"/>
              </a:rPr>
              <a:t>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 ДЕЛ(</a:t>
            </a:r>
            <a:r>
              <a:rPr lang="ru-RU" sz="2400" b="1" dirty="0" err="1" smtClean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x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, 42))</a:t>
            </a:r>
          </a:p>
          <a:p>
            <a:pPr algn="just"/>
            <a:endParaRPr lang="ru-RU" sz="2400" b="1" dirty="0" smtClean="0">
              <a:solidFill>
                <a:schemeClr val="accent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  <a:p>
            <a:pPr algn="just"/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тождественно истинна (то есть принимает значение 1 при любом натуральном значении переменной </a:t>
            </a:r>
            <a:r>
              <a:rPr lang="ru-RU" sz="2400" b="1" dirty="0" err="1" smtClean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х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)? </a:t>
            </a:r>
          </a:p>
        </p:txBody>
      </p:sp>
      <p:sp>
        <p:nvSpPr>
          <p:cNvPr id="20" name="Блок-схема: процесс 19">
            <a:hlinkClick r:id="rId2" action="ppaction://hlinksldjump"/>
          </p:cNvPr>
          <p:cNvSpPr/>
          <p:nvPr/>
        </p:nvSpPr>
        <p:spPr>
          <a:xfrm>
            <a:off x="8028384" y="1052736"/>
            <a:ext cx="1080120" cy="360040"/>
          </a:xfrm>
          <a:prstGeom prst="flowChartProcess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 algn="ctr">
              <a:defRPr/>
            </a:pP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</a:rPr>
              <a:t>Задание 1</a:t>
            </a:r>
          </a:p>
        </p:txBody>
      </p:sp>
      <p:sp>
        <p:nvSpPr>
          <p:cNvPr id="21" name="Блок-схема: процесс 20">
            <a:hlinkClick r:id="rId3" action="ppaction://hlinksldjump"/>
          </p:cNvPr>
          <p:cNvSpPr/>
          <p:nvPr/>
        </p:nvSpPr>
        <p:spPr>
          <a:xfrm>
            <a:off x="8028384" y="2348880"/>
            <a:ext cx="1080120" cy="360040"/>
          </a:xfrm>
          <a:prstGeom prst="flowChartProcess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 algn="ctr">
              <a:defRPr/>
            </a:pP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</a:rPr>
              <a:t>Задание 4</a:t>
            </a:r>
          </a:p>
        </p:txBody>
      </p:sp>
      <p:sp>
        <p:nvSpPr>
          <p:cNvPr id="23" name="Блок-схема: процесс 22">
            <a:hlinkClick r:id="rId4" action="ppaction://hlinksldjump"/>
          </p:cNvPr>
          <p:cNvSpPr/>
          <p:nvPr/>
        </p:nvSpPr>
        <p:spPr>
          <a:xfrm>
            <a:off x="8028384" y="1916832"/>
            <a:ext cx="1080120" cy="360040"/>
          </a:xfrm>
          <a:prstGeom prst="flowChartProcess">
            <a:avLst/>
          </a:prstGeom>
          <a:solidFill>
            <a:schemeClr val="accent3">
              <a:lumMod val="40000"/>
              <a:lumOff val="60000"/>
            </a:schemeClr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 algn="ctr">
              <a:defRPr/>
            </a:pP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</a:rPr>
              <a:t>Задание 3</a:t>
            </a:r>
          </a:p>
        </p:txBody>
      </p:sp>
      <p:sp>
        <p:nvSpPr>
          <p:cNvPr id="25" name="Блок-схема: процесс 24">
            <a:hlinkClick r:id="rId5" action="ppaction://hlinksldjump"/>
          </p:cNvPr>
          <p:cNvSpPr/>
          <p:nvPr/>
        </p:nvSpPr>
        <p:spPr>
          <a:xfrm>
            <a:off x="8028384" y="1484784"/>
            <a:ext cx="1080120" cy="360040"/>
          </a:xfrm>
          <a:prstGeom prst="flowChartProcess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 algn="ctr">
              <a:defRPr/>
            </a:pP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</a:rPr>
              <a:t>Задание 2</a:t>
            </a:r>
          </a:p>
        </p:txBody>
      </p:sp>
      <p:sp>
        <p:nvSpPr>
          <p:cNvPr id="27" name="Блок-схема: процесс 26">
            <a:hlinkClick r:id="" action="ppaction://noaction"/>
          </p:cNvPr>
          <p:cNvSpPr/>
          <p:nvPr/>
        </p:nvSpPr>
        <p:spPr>
          <a:xfrm>
            <a:off x="8028384" y="4509120"/>
            <a:ext cx="1080120" cy="360040"/>
          </a:xfrm>
          <a:prstGeom prst="flowChartProcess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 algn="ctr">
              <a:defRPr/>
            </a:pP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</a:rPr>
              <a:t>Задание 9</a:t>
            </a:r>
          </a:p>
        </p:txBody>
      </p:sp>
      <p:sp>
        <p:nvSpPr>
          <p:cNvPr id="29" name="Блок-схема: процесс 28">
            <a:hlinkClick r:id="" action="ppaction://noaction"/>
          </p:cNvPr>
          <p:cNvSpPr/>
          <p:nvPr/>
        </p:nvSpPr>
        <p:spPr>
          <a:xfrm>
            <a:off x="8028384" y="4077072"/>
            <a:ext cx="1080120" cy="360040"/>
          </a:xfrm>
          <a:prstGeom prst="flowChartProcess">
            <a:avLst/>
          </a:prstGeom>
          <a:solidFill>
            <a:srgbClr val="FFCC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 algn="ctr">
              <a:defRPr/>
            </a:pP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</a:rPr>
              <a:t>Задание 8</a:t>
            </a:r>
          </a:p>
        </p:txBody>
      </p:sp>
      <p:sp>
        <p:nvSpPr>
          <p:cNvPr id="30" name="Блок-схема: процесс 29">
            <a:hlinkClick r:id="rId6" action="ppaction://hlinksldjump"/>
          </p:cNvPr>
          <p:cNvSpPr/>
          <p:nvPr/>
        </p:nvSpPr>
        <p:spPr>
          <a:xfrm>
            <a:off x="8028384" y="3645024"/>
            <a:ext cx="1080120" cy="360040"/>
          </a:xfrm>
          <a:prstGeom prst="flowChartProcess">
            <a:avLst/>
          </a:prstGeom>
          <a:solidFill>
            <a:srgbClr val="A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 algn="ctr">
              <a:defRPr/>
            </a:pP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</a:rPr>
              <a:t>Задание 7</a:t>
            </a:r>
          </a:p>
        </p:txBody>
      </p:sp>
      <p:sp>
        <p:nvSpPr>
          <p:cNvPr id="32" name="Блок-схема: процесс 31">
            <a:hlinkClick r:id="rId7" action="ppaction://hlinksldjump"/>
          </p:cNvPr>
          <p:cNvSpPr/>
          <p:nvPr/>
        </p:nvSpPr>
        <p:spPr>
          <a:xfrm>
            <a:off x="8028384" y="3212976"/>
            <a:ext cx="1080120" cy="360040"/>
          </a:xfrm>
          <a:prstGeom prst="flowChartProcess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 algn="ctr">
              <a:defRPr/>
            </a:pP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</a:rPr>
              <a:t>Задание 6</a:t>
            </a:r>
          </a:p>
        </p:txBody>
      </p:sp>
      <p:sp>
        <p:nvSpPr>
          <p:cNvPr id="34" name="Блок-схема: процесс 33">
            <a:hlinkClick r:id="rId8" action="ppaction://hlinksldjump"/>
          </p:cNvPr>
          <p:cNvSpPr/>
          <p:nvPr/>
        </p:nvSpPr>
        <p:spPr>
          <a:xfrm>
            <a:off x="8028384" y="2780928"/>
            <a:ext cx="1080120" cy="360040"/>
          </a:xfrm>
          <a:prstGeom prst="flowChartProcess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 algn="ctr">
              <a:defRPr/>
            </a:pP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</a:rPr>
              <a:t>Задание 5</a:t>
            </a:r>
          </a:p>
        </p:txBody>
      </p:sp>
      <p:sp>
        <p:nvSpPr>
          <p:cNvPr id="36" name="Блок-схема: процесс 35">
            <a:hlinkClick r:id="" action="ppaction://noaction"/>
          </p:cNvPr>
          <p:cNvSpPr/>
          <p:nvPr/>
        </p:nvSpPr>
        <p:spPr>
          <a:xfrm>
            <a:off x="8028384" y="4941168"/>
            <a:ext cx="1080120" cy="360040"/>
          </a:xfrm>
          <a:prstGeom prst="flowChartProcess">
            <a:avLst/>
          </a:prstGeom>
          <a:solidFill>
            <a:srgbClr val="FF99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 algn="ctr">
              <a:defRPr/>
            </a:pP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</a:rPr>
              <a:t>Задание 10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5000628" y="6215082"/>
            <a:ext cx="37862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u="sng" dirty="0" smtClean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№138 (с сайта К.Полякова)</a:t>
            </a:r>
          </a:p>
        </p:txBody>
      </p:sp>
      <p:sp>
        <p:nvSpPr>
          <p:cNvPr id="52" name="Прямоугольник 51"/>
          <p:cNvSpPr/>
          <p:nvPr/>
        </p:nvSpPr>
        <p:spPr>
          <a:xfrm>
            <a:off x="357158" y="4211429"/>
            <a:ext cx="224414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>
                <a:solidFill>
                  <a:srgbClr val="0000FF"/>
                </a:solidFill>
              </a:rPr>
              <a:t>ДЕЛ (</a:t>
            </a:r>
            <a:r>
              <a:rPr lang="en-US" sz="3600" b="1" dirty="0" smtClean="0">
                <a:solidFill>
                  <a:srgbClr val="0000FF"/>
                </a:solidFill>
              </a:rPr>
              <a:t>n, m)</a:t>
            </a:r>
            <a:endParaRPr lang="ru-RU" sz="3600" dirty="0">
              <a:solidFill>
                <a:srgbClr val="0000FF"/>
              </a:solidFill>
            </a:endParaRPr>
          </a:p>
        </p:txBody>
      </p:sp>
      <p:cxnSp>
        <p:nvCxnSpPr>
          <p:cNvPr id="53" name="Прямая со стрелкой 52"/>
          <p:cNvCxnSpPr>
            <a:endCxn id="54" idx="1"/>
          </p:cNvCxnSpPr>
          <p:nvPr/>
        </p:nvCxnSpPr>
        <p:spPr>
          <a:xfrm flipV="1">
            <a:off x="1714480" y="3891653"/>
            <a:ext cx="1857388" cy="534090"/>
          </a:xfrm>
          <a:prstGeom prst="straightConnector1">
            <a:avLst/>
          </a:prstGeom>
          <a:ln w="571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Прямоугольник 53"/>
          <p:cNvSpPr/>
          <p:nvPr/>
        </p:nvSpPr>
        <p:spPr>
          <a:xfrm>
            <a:off x="3571868" y="3568487"/>
            <a:ext cx="198317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>
                <a:solidFill>
                  <a:srgbClr val="00B050"/>
                </a:solidFill>
              </a:rPr>
              <a:t>делимое</a:t>
            </a:r>
            <a:endParaRPr lang="ru-RU" sz="3600" dirty="0">
              <a:solidFill>
                <a:srgbClr val="00B050"/>
              </a:solidFill>
            </a:endParaRPr>
          </a:p>
        </p:txBody>
      </p:sp>
      <p:cxnSp>
        <p:nvCxnSpPr>
          <p:cNvPr id="55" name="Прямая со стрелкой 54"/>
          <p:cNvCxnSpPr/>
          <p:nvPr/>
        </p:nvCxnSpPr>
        <p:spPr>
          <a:xfrm>
            <a:off x="2357422" y="4782933"/>
            <a:ext cx="1214446" cy="142876"/>
          </a:xfrm>
          <a:prstGeom prst="straightConnector1">
            <a:avLst/>
          </a:prstGeom>
          <a:ln w="571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Прямоугольник 55"/>
          <p:cNvSpPr/>
          <p:nvPr/>
        </p:nvSpPr>
        <p:spPr>
          <a:xfrm>
            <a:off x="3571868" y="4711495"/>
            <a:ext cx="204491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>
                <a:solidFill>
                  <a:srgbClr val="00B050"/>
                </a:solidFill>
              </a:rPr>
              <a:t>делитель</a:t>
            </a:r>
            <a:endParaRPr lang="ru-RU" sz="3600" dirty="0">
              <a:solidFill>
                <a:srgbClr val="00B050"/>
              </a:solidFill>
            </a:endParaRPr>
          </a:p>
        </p:txBody>
      </p:sp>
      <p:sp>
        <p:nvSpPr>
          <p:cNvPr id="57" name="Прямоугольник 56"/>
          <p:cNvSpPr/>
          <p:nvPr/>
        </p:nvSpPr>
        <p:spPr>
          <a:xfrm>
            <a:off x="357158" y="5640189"/>
            <a:ext cx="35719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rgbClr val="0000FF"/>
                </a:solidFill>
              </a:rPr>
              <a:t>А </a:t>
            </a:r>
            <a:r>
              <a:rPr lang="ru-RU" sz="3600" b="1" dirty="0" smtClean="0">
                <a:solidFill>
                  <a:srgbClr val="0000FF"/>
                </a:solidFill>
                <a:sym typeface="Symbol"/>
              </a:rPr>
              <a:t> (28 + 42) = 1</a:t>
            </a:r>
            <a:endParaRPr lang="ru-RU" sz="3600" dirty="0">
              <a:solidFill>
                <a:srgbClr val="0000FF"/>
              </a:solidFill>
            </a:endParaRPr>
          </a:p>
        </p:txBody>
      </p:sp>
      <p:sp>
        <p:nvSpPr>
          <p:cNvPr id="58" name="Левая фигурная скобка 57"/>
          <p:cNvSpPr/>
          <p:nvPr/>
        </p:nvSpPr>
        <p:spPr>
          <a:xfrm rot="16200000">
            <a:off x="2071672" y="1785925"/>
            <a:ext cx="214312" cy="1357324"/>
          </a:xfrm>
          <a:prstGeom prst="leftBrac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TextBox 58"/>
          <p:cNvSpPr txBox="1"/>
          <p:nvPr/>
        </p:nvSpPr>
        <p:spPr>
          <a:xfrm>
            <a:off x="2071670" y="2528824"/>
            <a:ext cx="7143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0000FF"/>
                </a:solidFill>
              </a:rPr>
              <a:t>А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3786182" y="2528824"/>
            <a:ext cx="7143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0000FF"/>
                </a:solidFill>
              </a:rPr>
              <a:t>28</a:t>
            </a:r>
          </a:p>
        </p:txBody>
      </p:sp>
      <p:sp>
        <p:nvSpPr>
          <p:cNvPr id="61" name="Левая фигурная скобка 60"/>
          <p:cNvSpPr/>
          <p:nvPr/>
        </p:nvSpPr>
        <p:spPr>
          <a:xfrm rot="16200000">
            <a:off x="3929058" y="1782537"/>
            <a:ext cx="214314" cy="1357322"/>
          </a:xfrm>
          <a:prstGeom prst="leftBrac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Левая фигурная скобка 61"/>
          <p:cNvSpPr/>
          <p:nvPr/>
        </p:nvSpPr>
        <p:spPr>
          <a:xfrm rot="16200000">
            <a:off x="5570437" y="1712793"/>
            <a:ext cx="217703" cy="1500198"/>
          </a:xfrm>
          <a:prstGeom prst="leftBrac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" name="TextBox 62"/>
          <p:cNvSpPr txBox="1"/>
          <p:nvPr/>
        </p:nvSpPr>
        <p:spPr>
          <a:xfrm>
            <a:off x="5357818" y="2528824"/>
            <a:ext cx="7143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0000FF"/>
                </a:solidFill>
              </a:rPr>
              <a:t>42</a:t>
            </a:r>
          </a:p>
        </p:txBody>
      </p:sp>
      <p:sp>
        <p:nvSpPr>
          <p:cNvPr id="64" name="Прямоугольник 63"/>
          <p:cNvSpPr/>
          <p:nvPr/>
        </p:nvSpPr>
        <p:spPr>
          <a:xfrm>
            <a:off x="6000760" y="4139991"/>
            <a:ext cx="1602042" cy="646331"/>
          </a:xfrm>
          <a:prstGeom prst="rect">
            <a:avLst/>
          </a:prstGeom>
          <a:ln>
            <a:solidFill>
              <a:srgbClr val="0000FF"/>
            </a:solidFill>
          </a:ln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А</a:t>
            </a:r>
            <a:r>
              <a:rPr lang="ru-RU" sz="3600" b="1" baseline="-25000" dirty="0" smtClean="0">
                <a:solidFill>
                  <a:srgbClr val="FF0000"/>
                </a:solidFill>
              </a:rPr>
              <a:t> </a:t>
            </a:r>
            <a:r>
              <a:rPr lang="en-US" sz="3600" b="1" baseline="-25000" dirty="0" smtClean="0">
                <a:solidFill>
                  <a:srgbClr val="FF0000"/>
                </a:solidFill>
              </a:rPr>
              <a:t>min </a:t>
            </a:r>
            <a:r>
              <a:rPr lang="en-US" sz="3600" b="1" dirty="0" smtClean="0">
                <a:solidFill>
                  <a:srgbClr val="FF0000"/>
                </a:solidFill>
              </a:rPr>
              <a:t>- </a:t>
            </a:r>
            <a:r>
              <a:rPr lang="ru-RU" sz="3600" b="1" dirty="0" smtClean="0">
                <a:solidFill>
                  <a:srgbClr val="FF0000"/>
                </a:solidFill>
              </a:rPr>
              <a:t>?</a:t>
            </a:r>
            <a:endParaRPr lang="ru-RU" sz="3600" dirty="0">
              <a:solidFill>
                <a:srgbClr val="FF0000"/>
              </a:solidFill>
            </a:endParaRPr>
          </a:p>
        </p:txBody>
      </p:sp>
      <p:cxnSp>
        <p:nvCxnSpPr>
          <p:cNvPr id="65" name="Прямая соединительная линия 64"/>
          <p:cNvCxnSpPr/>
          <p:nvPr/>
        </p:nvCxnSpPr>
        <p:spPr>
          <a:xfrm>
            <a:off x="3929058" y="2571744"/>
            <a:ext cx="214314" cy="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единительная линия 65"/>
          <p:cNvCxnSpPr/>
          <p:nvPr/>
        </p:nvCxnSpPr>
        <p:spPr>
          <a:xfrm>
            <a:off x="1500166" y="5715016"/>
            <a:ext cx="500066" cy="0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advClick="0">
    <p:cover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/>
      <p:bldP spid="54" grpId="0"/>
      <p:bldP spid="56" grpId="0"/>
      <p:bldP spid="57" grpId="0"/>
      <p:bldP spid="58" grpId="0" animBg="1"/>
      <p:bldP spid="59" grpId="0"/>
      <p:bldP spid="60" grpId="0"/>
      <p:bldP spid="61" grpId="0" animBg="1"/>
      <p:bldP spid="62" grpId="0" animBg="1"/>
      <p:bldP spid="63" grpId="0"/>
      <p:bldP spid="64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1419</TotalTime>
  <Words>1817</Words>
  <Application>Microsoft Office PowerPoint</Application>
  <PresentationFormat>Экран (4:3)</PresentationFormat>
  <Paragraphs>434</Paragraphs>
  <Slides>23</Slides>
  <Notes>0</Notes>
  <HiddenSlides>1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asus1</dc:creator>
  <cp:lastModifiedBy>Пользователь</cp:lastModifiedBy>
  <cp:revision>145</cp:revision>
  <dcterms:created xsi:type="dcterms:W3CDTF">2016-05-15T12:06:23Z</dcterms:created>
  <dcterms:modified xsi:type="dcterms:W3CDTF">2021-04-01T16:45:14Z</dcterms:modified>
</cp:coreProperties>
</file>