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56" r:id="rId2"/>
    <p:sldId id="451" r:id="rId3"/>
    <p:sldId id="452" r:id="rId4"/>
    <p:sldId id="497" r:id="rId5"/>
    <p:sldId id="500" r:id="rId6"/>
    <p:sldId id="501" r:id="rId7"/>
    <p:sldId id="502" r:id="rId8"/>
    <p:sldId id="503" r:id="rId9"/>
    <p:sldId id="499" r:id="rId10"/>
    <p:sldId id="456" r:id="rId11"/>
    <p:sldId id="457" r:id="rId12"/>
    <p:sldId id="458" r:id="rId13"/>
    <p:sldId id="455" r:id="rId14"/>
    <p:sldId id="481" r:id="rId15"/>
    <p:sldId id="459" r:id="rId16"/>
    <p:sldId id="460" r:id="rId17"/>
    <p:sldId id="461" r:id="rId18"/>
    <p:sldId id="462" r:id="rId19"/>
    <p:sldId id="487" r:id="rId20"/>
    <p:sldId id="463" r:id="rId21"/>
    <p:sldId id="464" r:id="rId22"/>
    <p:sldId id="465" r:id="rId23"/>
    <p:sldId id="422" r:id="rId24"/>
    <p:sldId id="489" r:id="rId25"/>
    <p:sldId id="466" r:id="rId26"/>
    <p:sldId id="467" r:id="rId27"/>
    <p:sldId id="488" r:id="rId28"/>
    <p:sldId id="468" r:id="rId29"/>
    <p:sldId id="469" r:id="rId30"/>
    <p:sldId id="490" r:id="rId31"/>
    <p:sldId id="470" r:id="rId32"/>
    <p:sldId id="471" r:id="rId33"/>
    <p:sldId id="472" r:id="rId34"/>
    <p:sldId id="491" r:id="rId35"/>
    <p:sldId id="492" r:id="rId36"/>
    <p:sldId id="473" r:id="rId37"/>
    <p:sldId id="474" r:id="rId38"/>
    <p:sldId id="425" r:id="rId39"/>
    <p:sldId id="476" r:id="rId40"/>
    <p:sldId id="494" r:id="rId41"/>
    <p:sldId id="496" r:id="rId42"/>
    <p:sldId id="498" r:id="rId43"/>
    <p:sldId id="495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1C33A-33EE-4B4C-87C5-19A36A08826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EE1E0-5B6B-4D7C-8170-CEE7AD8DAF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65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EE1E0-5B6B-4D7C-8170-CEE7AD8DAF2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902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8C76-E100-4A8E-B005-CEE16C704C4C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F542-1E5A-4451-95FB-CD61D9FD376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8C76-E100-4A8E-B005-CEE16C704C4C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F542-1E5A-4451-95FB-CD61D9FD3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8C76-E100-4A8E-B005-CEE16C704C4C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F542-1E5A-4451-95FB-CD61D9FD3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8C76-E100-4A8E-B005-CEE16C704C4C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F542-1E5A-4451-95FB-CD61D9FD3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8C76-E100-4A8E-B005-CEE16C704C4C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F542-1E5A-4451-95FB-CD61D9FD376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8C76-E100-4A8E-B005-CEE16C704C4C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F542-1E5A-4451-95FB-CD61D9FD3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8C76-E100-4A8E-B005-CEE16C704C4C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F542-1E5A-4451-95FB-CD61D9FD376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8C76-E100-4A8E-B005-CEE16C704C4C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F542-1E5A-4451-95FB-CD61D9FD3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8C76-E100-4A8E-B005-CEE16C704C4C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F542-1E5A-4451-95FB-CD61D9FD3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8C76-E100-4A8E-B005-CEE16C704C4C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F542-1E5A-4451-95FB-CD61D9FD376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8C76-E100-4A8E-B005-CEE16C704C4C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F542-1E5A-4451-95FB-CD61D9FD3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9408C76-E100-4A8E-B005-CEE16C704C4C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F37F542-1E5A-4451-95FB-CD61D9FD3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kelenna2007@yandex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jpeg"/><Relationship Id="rId7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10.png"/><Relationship Id="rId10" Type="http://schemas.openxmlformats.org/officeDocument/2006/relationships/image" Target="../media/image33.png"/><Relationship Id="rId4" Type="http://schemas.openxmlformats.org/officeDocument/2006/relationships/image" Target="../media/image9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38.png"/><Relationship Id="rId4" Type="http://schemas.openxmlformats.org/officeDocument/2006/relationships/image" Target="../media/image9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16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2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3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66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8.png"/><Relationship Id="rId7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10.png"/><Relationship Id="rId7" Type="http://schemas.openxmlformats.org/officeDocument/2006/relationships/image" Target="../media/image6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2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10.png"/><Relationship Id="rId7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image" Target="../media/image66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5.png"/><Relationship Id="rId7" Type="http://schemas.openxmlformats.org/officeDocument/2006/relationships/image" Target="../media/image94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96.png"/><Relationship Id="rId4" Type="http://schemas.openxmlformats.org/officeDocument/2006/relationships/image" Target="../media/image66.png"/><Relationship Id="rId9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15.png"/><Relationship Id="rId7" Type="http://schemas.openxmlformats.org/officeDocument/2006/relationships/image" Target="../media/image10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image" Target="../media/image9.png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5.png"/><Relationship Id="rId7" Type="http://schemas.openxmlformats.org/officeDocument/2006/relationships/image" Target="../media/image10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png"/><Relationship Id="rId5" Type="http://schemas.openxmlformats.org/officeDocument/2006/relationships/image" Target="../media/image9.png"/><Relationship Id="rId4" Type="http://schemas.openxmlformats.org/officeDocument/2006/relationships/image" Target="../media/image66.png"/><Relationship Id="rId9" Type="http://schemas.openxmlformats.org/officeDocument/2006/relationships/image" Target="../media/image10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103844" cy="2294111"/>
          </a:xfrm>
        </p:spPr>
        <p:txBody>
          <a:bodyPr/>
          <a:lstStyle/>
          <a:p>
            <a:pPr algn="ctr"/>
            <a:r>
              <a:rPr lang="ru-RU" sz="2800" b="1" dirty="0" smtClean="0"/>
              <a:t>ОСОБЕННОСТИ И состояние подготовки </a:t>
            </a:r>
            <a:br>
              <a:rPr lang="ru-RU" sz="2800" b="1" dirty="0" smtClean="0"/>
            </a:br>
            <a:r>
              <a:rPr lang="ru-RU" sz="2800" b="1" dirty="0" smtClean="0"/>
              <a:t>к КОМПЬЮТЕРНОМУ ЕГЭ по Информатике </a:t>
            </a:r>
            <a:r>
              <a:rPr lang="ru-RU" sz="2800" b="1" dirty="0" smtClean="0"/>
              <a:t>в </a:t>
            </a:r>
            <a:r>
              <a:rPr lang="ru-RU" sz="2800" b="1" dirty="0" smtClean="0"/>
              <a:t>2021 году.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500438"/>
            <a:ext cx="7846640" cy="136815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Фоминова Елена Владимировна,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учитель </a:t>
            </a:r>
            <a:r>
              <a:rPr lang="ru-RU" b="1" dirty="0" smtClean="0">
                <a:solidFill>
                  <a:schemeClr val="tx1"/>
                </a:solidFill>
              </a:rPr>
              <a:t>физики и информатики МБОУ СОШ № 23,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муниципальный </a:t>
            </a:r>
            <a:r>
              <a:rPr lang="ru-RU" b="1" dirty="0" err="1" smtClean="0">
                <a:solidFill>
                  <a:schemeClr val="tx1"/>
                </a:solidFill>
              </a:rPr>
              <a:t>тьютор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е</a:t>
            </a:r>
            <a:r>
              <a:rPr lang="en-US" b="1" dirty="0" smtClean="0">
                <a:solidFill>
                  <a:schemeClr val="tx1"/>
                </a:solidFill>
              </a:rPr>
              <a:t>-mail</a:t>
            </a:r>
            <a:r>
              <a:rPr lang="ru-RU" b="1" dirty="0" smtClean="0">
                <a:solidFill>
                  <a:schemeClr val="tx1"/>
                </a:solidFill>
              </a:rPr>
              <a:t>: </a:t>
            </a:r>
            <a:r>
              <a:rPr lang="en-US" b="1" dirty="0" smtClean="0">
                <a:solidFill>
                  <a:schemeClr val="tx1"/>
                </a:solidFill>
                <a:hlinkClick r:id="rId2"/>
              </a:rPr>
              <a:t>kelenna2007@yandex.ru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6" name="Picture 2" descr="https://st.depositphotos.com/1006463/3002/i/950/depositphotos_30029597-stock-photo-3d-man-in-classroom-ex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524358"/>
            <a:ext cx="3500462" cy="23336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38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35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715375" cy="11620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924944"/>
            <a:ext cx="5343525" cy="3571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913" y="1700808"/>
            <a:ext cx="2066723" cy="2828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232" y="4869160"/>
            <a:ext cx="1656184" cy="15236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968" y="1484784"/>
            <a:ext cx="1096516" cy="1096516"/>
          </a:xfrm>
          <a:prstGeom prst="ellips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05147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04664"/>
            <a:ext cx="8743950" cy="533400"/>
          </a:xfrm>
          <a:prstGeom prst="rect">
            <a:avLst/>
          </a:prstGeom>
        </p:spPr>
      </p:pic>
      <p:pic>
        <p:nvPicPr>
          <p:cNvPr id="4" name="Picture 2" descr="Информатика. 10 класс. Базовый уровень: учебник">
            <a:extLst>
              <a:ext uri="{FF2B5EF4-FFF2-40B4-BE49-F238E27FC236}">
                <a16:creationId xmlns="" xmlns:a16="http://schemas.microsoft.com/office/drawing/2014/main" id="{0786C3ED-639A-4849-BF00-017D9AD00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52736"/>
            <a:ext cx="2064443" cy="2744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052736"/>
            <a:ext cx="5276850" cy="3219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4725144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Способы решения: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Аналитически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Программирование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Электронные таблицы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4144536"/>
            <a:ext cx="1656184" cy="15236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272" y="4255462"/>
            <a:ext cx="1248476" cy="12077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9591" y="5474724"/>
            <a:ext cx="1813763" cy="12929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0152" y="2124972"/>
            <a:ext cx="1096516" cy="1096516"/>
          </a:xfrm>
          <a:prstGeom prst="ellips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0184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782050" cy="714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52" y="1412776"/>
            <a:ext cx="4536504" cy="50590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1412776"/>
            <a:ext cx="2066723" cy="2828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2064" y="3717032"/>
            <a:ext cx="1652159" cy="15241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47340" y="5241164"/>
            <a:ext cx="3989156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Никаких знаний об организации баз данных для решения не требуется. </a:t>
            </a:r>
            <a:endParaRPr lang="ru-RU" sz="2000" dirty="0" smtClean="0"/>
          </a:p>
          <a:p>
            <a:pPr algn="ctr"/>
            <a:r>
              <a:rPr lang="ru-RU" sz="2000" b="1" i="1" dirty="0" smtClean="0"/>
              <a:t>Задача </a:t>
            </a:r>
            <a:r>
              <a:rPr lang="ru-RU" sz="2000" b="1" i="1" dirty="0"/>
              <a:t>на внимательность</a:t>
            </a:r>
            <a:r>
              <a:rPr lang="ru-RU" sz="2000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885" y="1446067"/>
            <a:ext cx="1096516" cy="1096516"/>
          </a:xfrm>
          <a:prstGeom prst="ellips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68615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76672"/>
            <a:ext cx="8772525" cy="495300"/>
          </a:xfrm>
          <a:prstGeom prst="rect">
            <a:avLst/>
          </a:prstGeom>
        </p:spPr>
      </p:pic>
      <p:pic>
        <p:nvPicPr>
          <p:cNvPr id="4" name="Picture 2" descr="Информатика. 10 класс. Базовый уровень: учебник">
            <a:extLst>
              <a:ext uri="{FF2B5EF4-FFF2-40B4-BE49-F238E27FC236}">
                <a16:creationId xmlns="" xmlns:a16="http://schemas.microsoft.com/office/drawing/2014/main" id="{0786C3ED-639A-4849-BF00-017D9AD00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52736"/>
            <a:ext cx="2064443" cy="2744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4653136"/>
            <a:ext cx="1652159" cy="15241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085008"/>
            <a:ext cx="5095875" cy="781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08" y="1988402"/>
            <a:ext cx="4006940" cy="45121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5144" y="1556792"/>
            <a:ext cx="1096516" cy="1096516"/>
          </a:xfrm>
          <a:prstGeom prst="ellips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2342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Дерево дереву рознь …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1412776"/>
            <a:ext cx="8391525" cy="2066925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7376643"/>
              </p:ext>
            </p:extLst>
          </p:nvPr>
        </p:nvGraphicFramePr>
        <p:xfrm>
          <a:off x="457200" y="3479701"/>
          <a:ext cx="20265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/>
                <a:gridCol w="648072"/>
                <a:gridCol w="720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Полотно 33"/>
          <p:cNvGrpSpPr/>
          <p:nvPr/>
        </p:nvGrpSpPr>
        <p:grpSpPr>
          <a:xfrm>
            <a:off x="2620211" y="4241842"/>
            <a:ext cx="2672904" cy="1587495"/>
            <a:chOff x="0" y="0"/>
            <a:chExt cx="2891207" cy="158749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2734310" cy="1448435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143828" y="692988"/>
              <a:ext cx="262255" cy="2609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Line 5"/>
            <p:cNvCxnSpPr>
              <a:cxnSpLocks noChangeShapeType="1"/>
            </p:cNvCxnSpPr>
            <p:nvPr/>
          </p:nvCxnSpPr>
          <p:spPr bwMode="auto">
            <a:xfrm flipH="1">
              <a:off x="913765" y="66675"/>
              <a:ext cx="552450" cy="314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865505" y="333375"/>
              <a:ext cx="90805" cy="9144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2" name="Line 7"/>
            <p:cNvCxnSpPr>
              <a:cxnSpLocks noChangeShapeType="1"/>
            </p:cNvCxnSpPr>
            <p:nvPr/>
          </p:nvCxnSpPr>
          <p:spPr bwMode="auto">
            <a:xfrm flipH="1">
              <a:off x="342265" y="400050"/>
              <a:ext cx="552450" cy="314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320675" y="676910"/>
              <a:ext cx="90805" cy="908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1436370" y="19050"/>
              <a:ext cx="90805" cy="9144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1072515" y="0"/>
              <a:ext cx="201295" cy="196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502285" y="333375"/>
              <a:ext cx="201295" cy="196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</a:p>
          </p:txBody>
        </p:sp>
        <p:cxnSp>
          <p:nvCxnSpPr>
            <p:cNvPr id="21" name="Line 18"/>
            <p:cNvCxnSpPr>
              <a:cxnSpLocks noChangeShapeType="1"/>
            </p:cNvCxnSpPr>
            <p:nvPr/>
          </p:nvCxnSpPr>
          <p:spPr bwMode="auto">
            <a:xfrm>
              <a:off x="913765" y="400050"/>
              <a:ext cx="289560" cy="3384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19"/>
            <p:cNvCxnSpPr>
              <a:cxnSpLocks noChangeShapeType="1"/>
            </p:cNvCxnSpPr>
            <p:nvPr/>
          </p:nvCxnSpPr>
          <p:spPr bwMode="auto">
            <a:xfrm>
              <a:off x="1483360" y="66675"/>
              <a:ext cx="850265" cy="3333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861820" y="52070"/>
              <a:ext cx="201295" cy="196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042670" y="391795"/>
              <a:ext cx="201295" cy="196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2000885" y="877570"/>
              <a:ext cx="262255" cy="2609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2316480" y="372110"/>
              <a:ext cx="90805" cy="908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grpSp>
          <p:nvGrpSpPr>
            <p:cNvPr id="28" name="Group 25"/>
            <p:cNvGrpSpPr>
              <a:grpSpLocks/>
            </p:cNvGrpSpPr>
            <p:nvPr/>
          </p:nvGrpSpPr>
          <p:grpSpPr bwMode="auto">
            <a:xfrm>
              <a:off x="2157095" y="419100"/>
              <a:ext cx="554334" cy="941070"/>
              <a:chOff x="3271" y="2670"/>
              <a:chExt cx="1407" cy="1482"/>
            </a:xfrm>
          </p:grpSpPr>
          <p:cxnSp>
            <p:nvCxnSpPr>
              <p:cNvPr id="32" name="Line 26"/>
              <p:cNvCxnSpPr>
                <a:cxnSpLocks noChangeShapeType="1"/>
              </p:cNvCxnSpPr>
              <p:nvPr/>
            </p:nvCxnSpPr>
            <p:spPr bwMode="auto">
              <a:xfrm flipH="1">
                <a:off x="3271" y="2670"/>
                <a:ext cx="464" cy="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Line 27"/>
              <p:cNvCxnSpPr>
                <a:cxnSpLocks noChangeShapeType="1"/>
              </p:cNvCxnSpPr>
              <p:nvPr/>
            </p:nvCxnSpPr>
            <p:spPr bwMode="auto">
              <a:xfrm>
                <a:off x="3796" y="2670"/>
                <a:ext cx="463" cy="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Line 26"/>
              <p:cNvCxnSpPr>
                <a:cxnSpLocks noChangeShapeType="1"/>
              </p:cNvCxnSpPr>
              <p:nvPr/>
            </p:nvCxnSpPr>
            <p:spPr bwMode="auto">
              <a:xfrm flipH="1">
                <a:off x="3719" y="3414"/>
                <a:ext cx="464" cy="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" name="Line 27"/>
              <p:cNvCxnSpPr>
                <a:cxnSpLocks noChangeShapeType="1"/>
              </p:cNvCxnSpPr>
              <p:nvPr/>
            </p:nvCxnSpPr>
            <p:spPr bwMode="auto">
              <a:xfrm>
                <a:off x="4215" y="3346"/>
                <a:ext cx="463" cy="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052955" y="462915"/>
              <a:ext cx="201295" cy="196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428240" y="462915"/>
              <a:ext cx="201295" cy="196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1164590" y="704215"/>
              <a:ext cx="90805" cy="9144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6" name="Oval 9"/>
            <p:cNvSpPr>
              <a:spLocks noChangeArrowheads="1"/>
            </p:cNvSpPr>
            <p:nvPr/>
          </p:nvSpPr>
          <p:spPr bwMode="auto">
            <a:xfrm>
              <a:off x="1159510" y="767682"/>
              <a:ext cx="261620" cy="2609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28"/>
            <p:cNvSpPr>
              <a:spLocks noChangeArrowheads="1"/>
            </p:cNvSpPr>
            <p:nvPr/>
          </p:nvSpPr>
          <p:spPr bwMode="auto">
            <a:xfrm>
              <a:off x="2298982" y="860107"/>
              <a:ext cx="201295" cy="196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69" name="Rectangle 29"/>
            <p:cNvSpPr>
              <a:spLocks noChangeArrowheads="1"/>
            </p:cNvSpPr>
            <p:nvPr/>
          </p:nvSpPr>
          <p:spPr bwMode="auto">
            <a:xfrm>
              <a:off x="2574607" y="854782"/>
              <a:ext cx="201295" cy="196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0" name="Oval 9"/>
            <p:cNvSpPr>
              <a:spLocks noChangeArrowheads="1"/>
            </p:cNvSpPr>
            <p:nvPr/>
          </p:nvSpPr>
          <p:spPr bwMode="auto">
            <a:xfrm>
              <a:off x="2167560" y="1326510"/>
              <a:ext cx="261620" cy="2609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Ш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Oval 4"/>
            <p:cNvSpPr>
              <a:spLocks noChangeArrowheads="1"/>
            </p:cNvSpPr>
            <p:nvPr/>
          </p:nvSpPr>
          <p:spPr bwMode="auto">
            <a:xfrm>
              <a:off x="143502" y="693021"/>
              <a:ext cx="262255" cy="2609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Oval 9"/>
            <p:cNvSpPr>
              <a:spLocks noChangeArrowheads="1"/>
            </p:cNvSpPr>
            <p:nvPr/>
          </p:nvSpPr>
          <p:spPr bwMode="auto">
            <a:xfrm>
              <a:off x="1159184" y="767715"/>
              <a:ext cx="261620" cy="2609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Oval 22"/>
            <p:cNvSpPr>
              <a:spLocks noChangeArrowheads="1"/>
            </p:cNvSpPr>
            <p:nvPr/>
          </p:nvSpPr>
          <p:spPr bwMode="auto">
            <a:xfrm>
              <a:off x="2628952" y="1315197"/>
              <a:ext cx="262255" cy="2609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Полотно 33"/>
          <p:cNvGrpSpPr/>
          <p:nvPr/>
        </p:nvGrpSpPr>
        <p:grpSpPr>
          <a:xfrm>
            <a:off x="5564123" y="3624290"/>
            <a:ext cx="2724811" cy="1977722"/>
            <a:chOff x="0" y="0"/>
            <a:chExt cx="2947354" cy="1977722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0" y="0"/>
              <a:ext cx="2734310" cy="1448435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73" name="Oval 4"/>
            <p:cNvSpPr>
              <a:spLocks noChangeArrowheads="1"/>
            </p:cNvSpPr>
            <p:nvPr/>
          </p:nvSpPr>
          <p:spPr bwMode="auto">
            <a:xfrm>
              <a:off x="122785" y="729382"/>
              <a:ext cx="262255" cy="2609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4" name="Line 5"/>
            <p:cNvCxnSpPr>
              <a:cxnSpLocks noChangeShapeType="1"/>
            </p:cNvCxnSpPr>
            <p:nvPr/>
          </p:nvCxnSpPr>
          <p:spPr bwMode="auto">
            <a:xfrm flipH="1">
              <a:off x="913765" y="66675"/>
              <a:ext cx="552450" cy="314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5" name="Oval 6"/>
            <p:cNvSpPr>
              <a:spLocks noChangeArrowheads="1"/>
            </p:cNvSpPr>
            <p:nvPr/>
          </p:nvSpPr>
          <p:spPr bwMode="auto">
            <a:xfrm>
              <a:off x="865505" y="333375"/>
              <a:ext cx="90805" cy="9144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76" name="Line 7"/>
            <p:cNvCxnSpPr>
              <a:cxnSpLocks noChangeShapeType="1"/>
            </p:cNvCxnSpPr>
            <p:nvPr/>
          </p:nvCxnSpPr>
          <p:spPr bwMode="auto">
            <a:xfrm flipH="1">
              <a:off x="342265" y="400050"/>
              <a:ext cx="552450" cy="314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" name="Oval 8"/>
            <p:cNvSpPr>
              <a:spLocks noChangeArrowheads="1"/>
            </p:cNvSpPr>
            <p:nvPr/>
          </p:nvSpPr>
          <p:spPr bwMode="auto">
            <a:xfrm>
              <a:off x="320675" y="676910"/>
              <a:ext cx="90805" cy="908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8" name="Oval 9"/>
            <p:cNvSpPr>
              <a:spLocks noChangeArrowheads="1"/>
            </p:cNvSpPr>
            <p:nvPr/>
          </p:nvSpPr>
          <p:spPr bwMode="auto">
            <a:xfrm>
              <a:off x="2367017" y="1716737"/>
              <a:ext cx="261620" cy="2609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Oval 13"/>
            <p:cNvSpPr>
              <a:spLocks noChangeArrowheads="1"/>
            </p:cNvSpPr>
            <p:nvPr/>
          </p:nvSpPr>
          <p:spPr bwMode="auto">
            <a:xfrm>
              <a:off x="1436370" y="19050"/>
              <a:ext cx="90805" cy="9144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1" name="Rectangle 14"/>
            <p:cNvSpPr>
              <a:spLocks noChangeArrowheads="1"/>
            </p:cNvSpPr>
            <p:nvPr/>
          </p:nvSpPr>
          <p:spPr bwMode="auto">
            <a:xfrm>
              <a:off x="1072515" y="0"/>
              <a:ext cx="201295" cy="196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82" name="Rectangle 15"/>
            <p:cNvSpPr>
              <a:spLocks noChangeArrowheads="1"/>
            </p:cNvSpPr>
            <p:nvPr/>
          </p:nvSpPr>
          <p:spPr bwMode="auto">
            <a:xfrm>
              <a:off x="502285" y="333375"/>
              <a:ext cx="201295" cy="196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</a:p>
          </p:txBody>
        </p:sp>
        <p:cxnSp>
          <p:nvCxnSpPr>
            <p:cNvPr id="85" name="Line 18"/>
            <p:cNvCxnSpPr>
              <a:cxnSpLocks noChangeShapeType="1"/>
            </p:cNvCxnSpPr>
            <p:nvPr/>
          </p:nvCxnSpPr>
          <p:spPr bwMode="auto">
            <a:xfrm>
              <a:off x="913765" y="400050"/>
              <a:ext cx="289560" cy="3384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Line 19"/>
            <p:cNvCxnSpPr>
              <a:cxnSpLocks noChangeShapeType="1"/>
            </p:cNvCxnSpPr>
            <p:nvPr/>
          </p:nvCxnSpPr>
          <p:spPr bwMode="auto">
            <a:xfrm>
              <a:off x="1483360" y="66675"/>
              <a:ext cx="850265" cy="3333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" name="Rectangle 20"/>
            <p:cNvSpPr>
              <a:spLocks noChangeArrowheads="1"/>
            </p:cNvSpPr>
            <p:nvPr/>
          </p:nvSpPr>
          <p:spPr bwMode="auto">
            <a:xfrm>
              <a:off x="1861820" y="52070"/>
              <a:ext cx="201295" cy="196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8" name="Rectangle 21"/>
            <p:cNvSpPr>
              <a:spLocks noChangeArrowheads="1"/>
            </p:cNvSpPr>
            <p:nvPr/>
          </p:nvSpPr>
          <p:spPr bwMode="auto">
            <a:xfrm>
              <a:off x="1042670" y="391795"/>
              <a:ext cx="201295" cy="196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9" name="Oval 22"/>
            <p:cNvSpPr>
              <a:spLocks noChangeArrowheads="1"/>
            </p:cNvSpPr>
            <p:nvPr/>
          </p:nvSpPr>
          <p:spPr bwMode="auto">
            <a:xfrm>
              <a:off x="2000885" y="877570"/>
              <a:ext cx="262255" cy="2609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Oval 23"/>
            <p:cNvSpPr>
              <a:spLocks noChangeArrowheads="1"/>
            </p:cNvSpPr>
            <p:nvPr/>
          </p:nvSpPr>
          <p:spPr bwMode="auto">
            <a:xfrm>
              <a:off x="2316480" y="372110"/>
              <a:ext cx="90805" cy="908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grpSp>
          <p:nvGrpSpPr>
            <p:cNvPr id="91" name="Group 25"/>
            <p:cNvGrpSpPr>
              <a:grpSpLocks/>
            </p:cNvGrpSpPr>
            <p:nvPr/>
          </p:nvGrpSpPr>
          <p:grpSpPr bwMode="auto">
            <a:xfrm>
              <a:off x="2157095" y="419100"/>
              <a:ext cx="738718" cy="1369060"/>
              <a:chOff x="3271" y="2670"/>
              <a:chExt cx="1875" cy="2156"/>
            </a:xfrm>
          </p:grpSpPr>
          <p:cxnSp>
            <p:nvCxnSpPr>
              <p:cNvPr id="99" name="Line 26"/>
              <p:cNvCxnSpPr>
                <a:cxnSpLocks noChangeShapeType="1"/>
              </p:cNvCxnSpPr>
              <p:nvPr/>
            </p:nvCxnSpPr>
            <p:spPr bwMode="auto">
              <a:xfrm flipH="1">
                <a:off x="3271" y="2670"/>
                <a:ext cx="464" cy="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0" name="Line 27"/>
              <p:cNvCxnSpPr>
                <a:cxnSpLocks noChangeShapeType="1"/>
              </p:cNvCxnSpPr>
              <p:nvPr/>
            </p:nvCxnSpPr>
            <p:spPr bwMode="auto">
              <a:xfrm>
                <a:off x="3796" y="2670"/>
                <a:ext cx="463" cy="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" name="Line 26"/>
              <p:cNvCxnSpPr>
                <a:cxnSpLocks noChangeShapeType="1"/>
              </p:cNvCxnSpPr>
              <p:nvPr/>
            </p:nvCxnSpPr>
            <p:spPr bwMode="auto">
              <a:xfrm flipH="1">
                <a:off x="3719" y="3414"/>
                <a:ext cx="464" cy="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" name="Line 27"/>
              <p:cNvCxnSpPr>
                <a:cxnSpLocks noChangeShapeType="1"/>
              </p:cNvCxnSpPr>
              <p:nvPr/>
            </p:nvCxnSpPr>
            <p:spPr bwMode="auto">
              <a:xfrm>
                <a:off x="4215" y="3346"/>
                <a:ext cx="463" cy="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8" name="Line 26"/>
              <p:cNvCxnSpPr>
                <a:cxnSpLocks noChangeShapeType="1"/>
              </p:cNvCxnSpPr>
              <p:nvPr/>
            </p:nvCxnSpPr>
            <p:spPr bwMode="auto">
              <a:xfrm flipH="1">
                <a:off x="4215" y="4013"/>
                <a:ext cx="464" cy="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9" name="Line 27"/>
              <p:cNvCxnSpPr>
                <a:cxnSpLocks noChangeShapeType="1"/>
              </p:cNvCxnSpPr>
              <p:nvPr/>
            </p:nvCxnSpPr>
            <p:spPr bwMode="auto">
              <a:xfrm>
                <a:off x="4683" y="4088"/>
                <a:ext cx="463" cy="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2" name="Rectangle 28"/>
            <p:cNvSpPr>
              <a:spLocks noChangeArrowheads="1"/>
            </p:cNvSpPr>
            <p:nvPr/>
          </p:nvSpPr>
          <p:spPr bwMode="auto">
            <a:xfrm>
              <a:off x="2052955" y="462915"/>
              <a:ext cx="201295" cy="196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93" name="Rectangle 29"/>
            <p:cNvSpPr>
              <a:spLocks noChangeArrowheads="1"/>
            </p:cNvSpPr>
            <p:nvPr/>
          </p:nvSpPr>
          <p:spPr bwMode="auto">
            <a:xfrm>
              <a:off x="2428240" y="462915"/>
              <a:ext cx="201295" cy="196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4" name="Oval 30"/>
            <p:cNvSpPr>
              <a:spLocks noChangeArrowheads="1"/>
            </p:cNvSpPr>
            <p:nvPr/>
          </p:nvSpPr>
          <p:spPr bwMode="auto">
            <a:xfrm>
              <a:off x="1164590" y="704215"/>
              <a:ext cx="90805" cy="9144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5" name="Oval 9"/>
            <p:cNvSpPr>
              <a:spLocks noChangeArrowheads="1"/>
            </p:cNvSpPr>
            <p:nvPr/>
          </p:nvSpPr>
          <p:spPr bwMode="auto">
            <a:xfrm>
              <a:off x="1159510" y="767682"/>
              <a:ext cx="261620" cy="2609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Rectangle 28"/>
            <p:cNvSpPr>
              <a:spLocks noChangeArrowheads="1"/>
            </p:cNvSpPr>
            <p:nvPr/>
          </p:nvSpPr>
          <p:spPr bwMode="auto">
            <a:xfrm>
              <a:off x="2298982" y="860107"/>
              <a:ext cx="201295" cy="196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97" name="Rectangle 29"/>
            <p:cNvSpPr>
              <a:spLocks noChangeArrowheads="1"/>
            </p:cNvSpPr>
            <p:nvPr/>
          </p:nvSpPr>
          <p:spPr bwMode="auto">
            <a:xfrm>
              <a:off x="2574607" y="854782"/>
              <a:ext cx="201295" cy="196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8" name="Oval 9"/>
            <p:cNvSpPr>
              <a:spLocks noChangeArrowheads="1"/>
            </p:cNvSpPr>
            <p:nvPr/>
          </p:nvSpPr>
          <p:spPr bwMode="auto">
            <a:xfrm>
              <a:off x="2167560" y="1326510"/>
              <a:ext cx="261620" cy="2609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Ш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Rectangle 28"/>
            <p:cNvSpPr>
              <a:spLocks noChangeArrowheads="1"/>
            </p:cNvSpPr>
            <p:nvPr/>
          </p:nvSpPr>
          <p:spPr bwMode="auto">
            <a:xfrm>
              <a:off x="2455969" y="1276032"/>
              <a:ext cx="201295" cy="196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41" name="Rectangle 29"/>
            <p:cNvSpPr>
              <a:spLocks noChangeArrowheads="1"/>
            </p:cNvSpPr>
            <p:nvPr/>
          </p:nvSpPr>
          <p:spPr bwMode="auto">
            <a:xfrm>
              <a:off x="2746059" y="1315087"/>
              <a:ext cx="201295" cy="196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144" name="Рисунок 143"/>
          <p:cNvPicPr>
            <a:picLocks noChangeAspect="1"/>
          </p:cNvPicPr>
          <p:nvPr/>
        </p:nvPicPr>
        <p:blipFill rotWithShape="1">
          <a:blip r:embed="rId3" cstate="print"/>
          <a:srcRect l="21019" t="7160" r="4641" b="23541"/>
          <a:stretch/>
        </p:blipFill>
        <p:spPr>
          <a:xfrm>
            <a:off x="7997107" y="3261634"/>
            <a:ext cx="657220" cy="612663"/>
          </a:xfrm>
          <a:prstGeom prst="rect">
            <a:avLst/>
          </a:prstGeom>
        </p:spPr>
      </p:pic>
      <p:pic>
        <p:nvPicPr>
          <p:cNvPr id="145" name="Рисунок 14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0877" y="5625601"/>
            <a:ext cx="545740" cy="5490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315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04664"/>
            <a:ext cx="8801100" cy="1352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849" y="3365835"/>
            <a:ext cx="1248476" cy="12077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7527" y="5541984"/>
            <a:ext cx="1813763" cy="12929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759148"/>
            <a:ext cx="4572000" cy="1381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7887" y="832586"/>
            <a:ext cx="1478549" cy="19626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9551" y="845120"/>
            <a:ext cx="1512168" cy="19501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54635" y="1860085"/>
            <a:ext cx="917023" cy="8436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136598"/>
            <a:ext cx="5076056" cy="29446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92143" y="2741992"/>
            <a:ext cx="2506918" cy="23110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7940" y="6113050"/>
            <a:ext cx="6516216" cy="725517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45524" y="4115473"/>
            <a:ext cx="2219325" cy="2057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347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698010"/>
            <a:ext cx="1656184" cy="1523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439150" cy="895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804" y="1880239"/>
            <a:ext cx="1248476" cy="12077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3644"/>
          <a:stretch/>
        </p:blipFill>
        <p:spPr>
          <a:xfrm>
            <a:off x="115069" y="2996952"/>
            <a:ext cx="3808859" cy="8191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312" y="1911597"/>
            <a:ext cx="1096516" cy="1096516"/>
          </a:xfrm>
          <a:prstGeom prst="ellips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413" y="1410657"/>
            <a:ext cx="1512168" cy="19501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69" y="3724646"/>
            <a:ext cx="6329089" cy="28727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9987" y="3988124"/>
            <a:ext cx="3312368" cy="28698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593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448675" cy="904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628800"/>
            <a:ext cx="5257800" cy="1990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1760084"/>
            <a:ext cx="2511770" cy="37188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4581128"/>
            <a:ext cx="1096516" cy="1096516"/>
          </a:xfrm>
          <a:prstGeom prst="ellips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0460" y="3938761"/>
            <a:ext cx="1914525" cy="2381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84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420100" cy="4857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52757" y="4754765"/>
            <a:ext cx="3366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Истинная тематика задания </a:t>
            </a:r>
            <a:r>
              <a:rPr lang="ru-RU" dirty="0" smtClean="0"/>
              <a:t>– комбинаторика!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124744"/>
            <a:ext cx="2511770" cy="37188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80728"/>
            <a:ext cx="5305425" cy="2419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3" y="3377700"/>
            <a:ext cx="3885982" cy="34377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128" y="1763299"/>
            <a:ext cx="1096516" cy="1096516"/>
          </a:xfrm>
          <a:prstGeom prst="ellips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1616" y="5362817"/>
            <a:ext cx="1249788" cy="12071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12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58109" y="4270089"/>
            <a:ext cx="4718562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36712"/>
            <a:ext cx="8253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Тимофей составляет 5-буквенные коды из букв Т, И, М, О, Ф, Е, Й. Буква Т </a:t>
            </a:r>
          </a:p>
          <a:p>
            <a:r>
              <a:rPr lang="ru-RU" dirty="0"/>
              <a:t>должна входить в код не менее одного раза, а буква Й – не более одного раза. </a:t>
            </a:r>
          </a:p>
          <a:p>
            <a:r>
              <a:rPr lang="ru-RU" dirty="0"/>
              <a:t>Сколько различных кодов может составить Тимофей?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8570737"/>
              </p:ext>
            </p:extLst>
          </p:nvPr>
        </p:nvGraphicFramePr>
        <p:xfrm>
          <a:off x="573517" y="2162875"/>
          <a:ext cx="7344816" cy="183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911"/>
                <a:gridCol w="1981474"/>
                <a:gridCol w="388843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«Й» – 0 раз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«Й» – 1 раз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</a:t>
                      </a:r>
                      <a:r>
                        <a:rPr lang="ru-RU" dirty="0" smtClean="0"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ru-RU" dirty="0" smtClean="0"/>
                        <a:t>6</a:t>
                      </a:r>
                      <a:r>
                        <a:rPr lang="ru-RU" dirty="0" smtClean="0"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ru-RU" dirty="0" smtClean="0"/>
                        <a:t>6</a:t>
                      </a:r>
                      <a:r>
                        <a:rPr lang="ru-RU" dirty="0" smtClean="0"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ru-RU" dirty="0" smtClean="0"/>
                        <a:t>6</a:t>
                      </a:r>
                      <a:r>
                        <a:rPr lang="ru-RU" dirty="0" smtClean="0"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ru-RU" dirty="0" smtClean="0"/>
                        <a:t>6</a:t>
                      </a:r>
                      <a:r>
                        <a:rPr lang="ru-RU" dirty="0" smtClean="0">
                          <a:sym typeface="Symbol" panose="05050102010706020507" pitchFamily="18" charset="2"/>
                        </a:rPr>
                        <a:t>=7776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ym typeface="Symbol" panose="05050102010706020507" pitchFamily="18" charset="2"/>
                        </a:rPr>
                        <a:t>1(Й)6666,</a:t>
                      </a:r>
                      <a:r>
                        <a:rPr lang="ru-RU" baseline="0" dirty="0" smtClean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ru-RU" dirty="0" smtClean="0">
                          <a:sym typeface="Symbol" panose="05050102010706020507" pitchFamily="18" charset="2"/>
                        </a:rPr>
                        <a:t>56666=6480</a:t>
                      </a:r>
                      <a:endParaRPr lang="ru-RU" dirty="0" smtClean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ru-RU" dirty="0" smtClean="0"/>
                        <a:t>Без «Т»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ym typeface="Symbol" panose="05050102010706020507" pitchFamily="18" charset="2"/>
                        </a:rPr>
                        <a:t>55555=3125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ym typeface="Symbol" panose="05050102010706020507" pitchFamily="18" charset="2"/>
                        </a:rPr>
                        <a:t>1(Й)5555, 55555=3125</a:t>
                      </a:r>
                      <a:endParaRPr lang="ru-RU" dirty="0" smtClean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ru-RU" dirty="0" smtClean="0"/>
                        <a:t>С «Т»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4651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70200" indent="0"/>
                      <a:r>
                        <a:rPr lang="ru-RU" dirty="0" smtClean="0"/>
                        <a:t>3355</a:t>
                      </a:r>
                      <a:endParaRPr lang="ru-RU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Итого: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8006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70200" indent="0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44813">
            <a:off x="6232035" y="3901791"/>
            <a:ext cx="1914525" cy="2381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98" y="4488860"/>
            <a:ext cx="1249788" cy="12071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2292" y="4509920"/>
            <a:ext cx="3422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Генерация </a:t>
            </a:r>
            <a:r>
              <a:rPr lang="ru-RU" dirty="0"/>
              <a:t>(</a:t>
            </a:r>
            <a:r>
              <a:rPr lang="ru-RU" dirty="0" smtClean="0"/>
              <a:t>перебор) всех возможных слов (комбинаций) и подсчет слов, удовлетворяющих условию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79" y="5993182"/>
            <a:ext cx="3275856" cy="73173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5840450"/>
            <a:ext cx="1446396" cy="10310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781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5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Black" pitchFamily="34" charset="0"/>
              </a:rPr>
              <a:t>О сложном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285860"/>
            <a:ext cx="8329642" cy="48768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Сложен для восприятия учеником не каждый отдельный элемент содержания, а тот объем учебной информации, который учитель пытается включить в урок, потому что это включено в учебники, потому что это включено в программы …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Ограничения по времени не позволяют в полной мере реализовать дидактический цикл …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Смыслы, идеи, концепции уходят на второй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план; времени хватает на отработку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отдельных техник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малоосмыссленных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техник решений задач формата ОГЭ и ЕГЭ…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развитие ребенка, а натаскивание …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38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2" descr="https://ohranatruda.ru/upload/iblock/46b/otsenka_personala_vazhneyshaya_sostavlyayushchaya_proizvodstvennoy_bezopasnos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071942"/>
            <a:ext cx="2273616" cy="2387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2821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362950" cy="6953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05003" y="51571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Материал </a:t>
            </a:r>
            <a:r>
              <a:rPr lang="ru-RU" dirty="0" smtClean="0"/>
              <a:t>основной школы, проверялся </a:t>
            </a:r>
            <a:r>
              <a:rPr lang="ru-RU" dirty="0"/>
              <a:t>на ОГЭ. </a:t>
            </a:r>
            <a:r>
              <a:rPr lang="ru-RU" dirty="0" smtClean="0"/>
              <a:t>Для </a:t>
            </a:r>
            <a:r>
              <a:rPr lang="ru-RU" dirty="0"/>
              <a:t>решения задачи требуется знание функция МИН, МАКС и СРЗНАЧ, умение работать с диапазонами в электронных </a:t>
            </a:r>
            <a:r>
              <a:rPr lang="ru-RU" dirty="0" smtClean="0"/>
              <a:t>таблицах.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768"/>
            <a:ext cx="5819775" cy="3419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24" y="5249396"/>
            <a:ext cx="1813763" cy="12929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3481589"/>
            <a:ext cx="1096516" cy="1096516"/>
          </a:xfrm>
          <a:prstGeom prst="ellips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6307" y="1351722"/>
            <a:ext cx="1512168" cy="1950142"/>
          </a:xfrm>
          <a:prstGeom prst="rect">
            <a:avLst/>
          </a:prstGeom>
        </p:spPr>
      </p:pic>
      <p:pic>
        <p:nvPicPr>
          <p:cNvPr id="10" name="Picture 14" descr="Информатика. Базовый уровень. 10–11 классы. Компьютерный практикум">
            <a:extLst>
              <a:ext uri="{FF2B5EF4-FFF2-40B4-BE49-F238E27FC236}">
                <a16:creationId xmlns="" xmlns:a16="http://schemas.microsoft.com/office/drawing/2014/main" id="{C654E8F3-13F6-47B0-BA0F-76364D223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600" y="2729424"/>
            <a:ext cx="1782550" cy="2303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3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20688"/>
            <a:ext cx="8343900" cy="6762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742" y="1556792"/>
            <a:ext cx="1481456" cy="19630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556792"/>
            <a:ext cx="5610225" cy="2981325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043608" y="4538117"/>
            <a:ext cx="3562350" cy="1953508"/>
            <a:chOff x="1475656" y="4725144"/>
            <a:chExt cx="3562350" cy="195350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75656" y="4725144"/>
              <a:ext cx="3562350" cy="184785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475656" y="6309320"/>
              <a:ext cx="15121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5761" y="3596866"/>
            <a:ext cx="1096516" cy="1096516"/>
          </a:xfrm>
          <a:prstGeom prst="ellips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941888" y="6374732"/>
            <a:ext cx="4517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Режим </a:t>
            </a:r>
            <a:r>
              <a:rPr lang="ru-RU" dirty="0"/>
              <a:t>поиска «Только слово целиком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1026" name="Picture 2" descr="Ветвления (полная русская версия) | Обучение основам ООП | Учимся  программировать | Blockly.R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6615" y="4686742"/>
            <a:ext cx="1663079" cy="20268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10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8420100" cy="485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691" y="1064724"/>
            <a:ext cx="2511770" cy="3718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988840"/>
            <a:ext cx="1152128" cy="1152128"/>
          </a:xfrm>
          <a:prstGeom prst="ellipse">
            <a:avLst/>
          </a:prstGeom>
          <a:ln w="76200">
            <a:solidFill>
              <a:srgbClr val="FFFF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47" y="995558"/>
            <a:ext cx="5029200" cy="1381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112" y="2835484"/>
            <a:ext cx="5334000" cy="2162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696" y="5102686"/>
            <a:ext cx="5276850" cy="13906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444813">
            <a:off x="7369830" y="4844951"/>
            <a:ext cx="1279725" cy="15916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70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517" y="5466620"/>
            <a:ext cx="1813763" cy="11844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315" y="980728"/>
            <a:ext cx="1512168" cy="19501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28" y="943171"/>
            <a:ext cx="4809888" cy="31148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404664"/>
            <a:ext cx="8343900" cy="476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850" y="5466514"/>
            <a:ext cx="4505182" cy="13083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7131" y="1579208"/>
            <a:ext cx="1656184" cy="15236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1785" y="5568076"/>
            <a:ext cx="1284182" cy="12423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3102" y="2825706"/>
            <a:ext cx="1322947" cy="13229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1228" y="4239215"/>
            <a:ext cx="867645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Самый простой вариант - моделирование </a:t>
            </a:r>
            <a:r>
              <a:rPr lang="ru-RU" dirty="0"/>
              <a:t>исполнителя </a:t>
            </a:r>
            <a:r>
              <a:rPr lang="ru-RU" dirty="0" smtClean="0"/>
              <a:t>Редактор на языке, обладающем </a:t>
            </a:r>
            <a:r>
              <a:rPr lang="ru-RU" dirty="0"/>
              <a:t>широким набором встроенных функций для обработки символьных </a:t>
            </a:r>
            <a:r>
              <a:rPr lang="ru-RU" dirty="0" smtClean="0"/>
              <a:t>строк.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337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Аналитический способ … предпочтительнее!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844824"/>
            <a:ext cx="7096881" cy="3528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340" y="1196752"/>
            <a:ext cx="1656184" cy="1523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311" y="2443250"/>
            <a:ext cx="1322947" cy="13229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55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353425" cy="11239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356" y="1609069"/>
            <a:ext cx="1512168" cy="19501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4704774"/>
            <a:ext cx="1656184" cy="15236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4006" y="3717032"/>
            <a:ext cx="1322947" cy="13229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772815"/>
            <a:ext cx="6480720" cy="27166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3728" y="580201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Задача на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308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382000" cy="495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3217843"/>
            <a:ext cx="1656184" cy="1523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146" y="5229200"/>
            <a:ext cx="1248476" cy="12077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9531" y="1124744"/>
            <a:ext cx="1478549" cy="19626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120" y="1562483"/>
            <a:ext cx="1322947" cy="13229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549" y="1273804"/>
            <a:ext cx="5399511" cy="35839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5536" y="5242077"/>
            <a:ext cx="441659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https://onlinetestpad.com/hpvcc3ntm5qyy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72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«в лоб»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82" y="3219043"/>
            <a:ext cx="4034372" cy="1639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194169"/>
            <a:ext cx="1248476" cy="12077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4302" y="1597226"/>
            <a:ext cx="51358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Значение арифметического выражения: 49</a:t>
            </a:r>
            <a:r>
              <a:rPr lang="ru-RU" sz="2000" baseline="30000" dirty="0"/>
              <a:t>7</a:t>
            </a:r>
            <a:r>
              <a:rPr lang="ru-RU" sz="2000" dirty="0"/>
              <a:t> + 7</a:t>
            </a:r>
            <a:r>
              <a:rPr lang="ru-RU" sz="2000" baseline="30000" dirty="0"/>
              <a:t>21</a:t>
            </a:r>
            <a:r>
              <a:rPr lang="ru-RU" sz="2000" dirty="0"/>
              <a:t> – 7 </a:t>
            </a:r>
            <a:r>
              <a:rPr lang="ru-RU" sz="2000" dirty="0" smtClean="0"/>
              <a:t>записали </a:t>
            </a:r>
            <a:r>
              <a:rPr lang="ru-RU" sz="2000" dirty="0"/>
              <a:t>в </a:t>
            </a:r>
            <a:r>
              <a:rPr lang="ru-RU" sz="2000" dirty="0" smtClean="0"/>
              <a:t>системе счисления </a:t>
            </a:r>
            <a:r>
              <a:rPr lang="ru-RU" sz="2000" dirty="0"/>
              <a:t>с основанием 7. </a:t>
            </a:r>
            <a:endParaRPr lang="ru-RU" sz="2000" dirty="0" smtClean="0"/>
          </a:p>
          <a:p>
            <a:r>
              <a:rPr lang="ru-RU" sz="2000" dirty="0" smtClean="0"/>
              <a:t>Сколько </a:t>
            </a:r>
            <a:r>
              <a:rPr lang="ru-RU" sz="2000" dirty="0"/>
              <a:t>цифр 6 содержится в этой записи?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592" y="332656"/>
            <a:ext cx="3490140" cy="26043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852" y="4437112"/>
            <a:ext cx="4562148" cy="23493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715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391525" cy="495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970" y="3240192"/>
            <a:ext cx="1656184" cy="15236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569" y="5157192"/>
            <a:ext cx="1248476" cy="12077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9531" y="1124744"/>
            <a:ext cx="1478549" cy="19626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9060" y="1764473"/>
            <a:ext cx="1322947" cy="13229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923" y="971972"/>
            <a:ext cx="5181600" cy="3086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4328449"/>
            <a:ext cx="6116563" cy="2144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9441" y="3056737"/>
            <a:ext cx="2038350" cy="1190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77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382000" cy="504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4928022"/>
            <a:ext cx="1813763" cy="12929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315" y="980728"/>
            <a:ext cx="1512168" cy="19501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7237" y="1956893"/>
            <a:ext cx="1656184" cy="15236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264" y="5013176"/>
            <a:ext cx="1248476" cy="12077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3965" y="3232707"/>
            <a:ext cx="1322947" cy="13229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962" y="1052736"/>
            <a:ext cx="5248275" cy="11334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393" y="2895846"/>
            <a:ext cx="3124200" cy="1809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74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Проблемы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285860"/>
            <a:ext cx="4143404" cy="487680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Поздний старт обязательного изучения информатики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Короткая продолжительность обязательного курса информатики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Малая эффективность одночасового предмета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s://sunprint.ru/static/files/dolgo_dor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974" y="642918"/>
            <a:ext cx="4800026" cy="542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38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7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Без программирования – никак …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8" y="1628800"/>
            <a:ext cx="9144000" cy="24369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065710"/>
            <a:ext cx="3724275" cy="2628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869160"/>
            <a:ext cx="1656184" cy="15236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1553" y="5026196"/>
            <a:ext cx="1424573" cy="1378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/>
          <a:srcRect l="21019" t="7160" r="4641" b="23541"/>
          <a:stretch/>
        </p:blipFill>
        <p:spPr>
          <a:xfrm>
            <a:off x="3795755" y="5921744"/>
            <a:ext cx="657220" cy="6126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01785" y="5953532"/>
            <a:ext cx="545740" cy="5490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170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353425" cy="895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701" y="5085184"/>
            <a:ext cx="1813763" cy="12929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1484784"/>
            <a:ext cx="1512168" cy="19501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133" y="5171061"/>
            <a:ext cx="1248476" cy="12077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136" y="3447412"/>
            <a:ext cx="1322947" cy="13229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095" y="1300014"/>
            <a:ext cx="4381500" cy="952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5878" y="2065787"/>
            <a:ext cx="5457825" cy="10668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3528" y="3284984"/>
            <a:ext cx="4572000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ru-RU" dirty="0"/>
              <a:t>Рассматривается множество целых чисел, принадлежащих числовому отрезку [1016; 7937], которые делятся на 3 и не делятся на 7, 17, 19, 27. Найдите количество таких чисел и максимальное из них. В ответе запишите два целых числа: сначала количество, затем максимальное число. Для выполнения этого задания можно написать программу или воспользоваться редактором электронных таблиц.</a:t>
            </a:r>
          </a:p>
        </p:txBody>
      </p:sp>
    </p:spTree>
    <p:extLst>
      <p:ext uri="{BB962C8B-B14F-4D97-AF65-F5344CB8AC3E}">
        <p14:creationId xmlns="" xmlns:p14="http://schemas.microsoft.com/office/powerpoint/2010/main" val="219008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39" y="483030"/>
            <a:ext cx="8391525" cy="6953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63888" y="798915"/>
            <a:ext cx="522317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Задание на динамическое </a:t>
            </a:r>
            <a:r>
              <a:rPr lang="ru-RU" dirty="0" smtClean="0"/>
              <a:t>программирование!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498" y="5003356"/>
            <a:ext cx="1813763" cy="1292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1484784"/>
            <a:ext cx="1512168" cy="19501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8165" y="3598581"/>
            <a:ext cx="1322947" cy="13229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1228934"/>
            <a:ext cx="5457825" cy="3714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7989" y="2857828"/>
            <a:ext cx="4956225" cy="279198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6939" y="5981396"/>
            <a:ext cx="6577762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/>
              <a:t>https://www.youtube.com/channel/UCTn1twdHTQQyFZbVi-4UxNg</a:t>
            </a:r>
            <a:endParaRPr lang="ru-RU" sz="1600" b="1" dirty="0"/>
          </a:p>
        </p:txBody>
      </p:sp>
    </p:spTree>
    <p:extLst>
      <p:ext uri="{BB962C8B-B14F-4D97-AF65-F5344CB8AC3E}">
        <p14:creationId xmlns="" xmlns:p14="http://schemas.microsoft.com/office/powerpoint/2010/main" val="233317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343900" cy="1485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483" y="1603235"/>
            <a:ext cx="1512168" cy="19501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3093" y="3645024"/>
            <a:ext cx="1322947" cy="13229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7458" y="5268037"/>
            <a:ext cx="1652159" cy="15180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1315" y="2060848"/>
            <a:ext cx="5648325" cy="3695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4543425"/>
            <a:ext cx="3771900" cy="23145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6056" y="6027055"/>
            <a:ext cx="1080120" cy="769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5782" y="6027055"/>
            <a:ext cx="795903" cy="7699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69618" y="6194801"/>
            <a:ext cx="652329" cy="6157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534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Задание 19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16" y="1412776"/>
            <a:ext cx="7884368" cy="48993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61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23528" y="2780928"/>
            <a:ext cx="115212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</a:t>
            </a:r>
            <a:r>
              <a:rPr lang="ru-RU" sz="2400" dirty="0" smtClean="0"/>
              <a:t>, 7</a:t>
            </a: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1547664" y="1412776"/>
            <a:ext cx="180020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</a:t>
            </a:r>
            <a:r>
              <a:rPr lang="ru-RU" sz="2400" dirty="0" smtClean="0"/>
              <a:t>+1, 7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1619672" y="2818656"/>
            <a:ext cx="172819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</a:t>
            </a:r>
            <a:r>
              <a:rPr lang="ru-RU" sz="2400" dirty="0" smtClean="0"/>
              <a:t>, 7+1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1547664" y="4077072"/>
            <a:ext cx="180020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</a:t>
            </a:r>
            <a:r>
              <a:rPr lang="ru-RU" sz="2400" dirty="0" smtClean="0"/>
              <a:t>+7, 7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1475656" y="5229200"/>
            <a:ext cx="187220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</a:t>
            </a:r>
            <a:r>
              <a:rPr lang="ru-RU" sz="2400" dirty="0" smtClean="0"/>
              <a:t>, 7+</a:t>
            </a:r>
            <a:r>
              <a:rPr lang="en-US" sz="2400" dirty="0" smtClean="0"/>
              <a:t>S</a:t>
            </a:r>
            <a:endParaRPr lang="ru-RU" sz="2400" dirty="0"/>
          </a:p>
        </p:txBody>
      </p:sp>
      <p:cxnSp>
        <p:nvCxnSpPr>
          <p:cNvPr id="9" name="Прямая со стрелкой 8"/>
          <p:cNvCxnSpPr>
            <a:stCxn id="3" idx="0"/>
          </p:cNvCxnSpPr>
          <p:nvPr/>
        </p:nvCxnSpPr>
        <p:spPr>
          <a:xfrm flipV="1">
            <a:off x="899592" y="2060848"/>
            <a:ext cx="72008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6"/>
            <a:endCxn id="5" idx="2"/>
          </p:cNvCxnSpPr>
          <p:nvPr/>
        </p:nvCxnSpPr>
        <p:spPr>
          <a:xfrm>
            <a:off x="1475656" y="3212976"/>
            <a:ext cx="144016" cy="37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4"/>
          </p:cNvCxnSpPr>
          <p:nvPr/>
        </p:nvCxnSpPr>
        <p:spPr>
          <a:xfrm>
            <a:off x="899592" y="3645024"/>
            <a:ext cx="72008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4"/>
          </p:cNvCxnSpPr>
          <p:nvPr/>
        </p:nvCxnSpPr>
        <p:spPr>
          <a:xfrm>
            <a:off x="899592" y="3645024"/>
            <a:ext cx="720080" cy="18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139952" y="4077072"/>
            <a:ext cx="257295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</a:t>
            </a:r>
            <a:r>
              <a:rPr lang="ru-RU" sz="2400" dirty="0" smtClean="0"/>
              <a:t>+7, 7</a:t>
            </a:r>
            <a:r>
              <a:rPr lang="en-US" sz="2400" dirty="0" smtClean="0"/>
              <a:t>+S+7</a:t>
            </a:r>
            <a:endParaRPr lang="ru-RU" sz="2400" dirty="0"/>
          </a:p>
        </p:txBody>
      </p:sp>
      <p:sp>
        <p:nvSpPr>
          <p:cNvPr id="18" name="Овал 17"/>
          <p:cNvSpPr/>
          <p:nvPr/>
        </p:nvSpPr>
        <p:spPr>
          <a:xfrm>
            <a:off x="4211960" y="5229200"/>
            <a:ext cx="268363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</a:t>
            </a:r>
            <a:r>
              <a:rPr lang="ru-RU" sz="2400" dirty="0" smtClean="0"/>
              <a:t>+7</a:t>
            </a:r>
            <a:r>
              <a:rPr lang="en-US" sz="2400" dirty="0" smtClean="0"/>
              <a:t>+S</a:t>
            </a:r>
            <a:r>
              <a:rPr lang="ru-RU" sz="2400" dirty="0" smtClean="0"/>
              <a:t>, 7</a:t>
            </a:r>
            <a:r>
              <a:rPr lang="en-US" sz="2400" dirty="0" smtClean="0"/>
              <a:t>+S</a:t>
            </a:r>
            <a:endParaRPr lang="ru-RU" sz="2400" dirty="0"/>
          </a:p>
        </p:txBody>
      </p:sp>
      <p:cxnSp>
        <p:nvCxnSpPr>
          <p:cNvPr id="23" name="Прямая со стрелкой 22"/>
          <p:cNvCxnSpPr>
            <a:stCxn id="6" idx="6"/>
            <a:endCxn id="17" idx="2"/>
          </p:cNvCxnSpPr>
          <p:nvPr/>
        </p:nvCxnSpPr>
        <p:spPr>
          <a:xfrm>
            <a:off x="3347864" y="4509120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7" idx="6"/>
            <a:endCxn id="18" idx="2"/>
          </p:cNvCxnSpPr>
          <p:nvPr/>
        </p:nvCxnSpPr>
        <p:spPr>
          <a:xfrm>
            <a:off x="3347864" y="5661248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548680"/>
            <a:ext cx="5077399" cy="13759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45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315325" cy="476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1124744"/>
            <a:ext cx="1512168" cy="19501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972" y="3461290"/>
            <a:ext cx="1322947" cy="13229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3303" y="5229200"/>
            <a:ext cx="1248476" cy="12077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20" y="980728"/>
            <a:ext cx="5709358" cy="28917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3972295"/>
            <a:ext cx="2529519" cy="2740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4765" y="3074886"/>
            <a:ext cx="1652159" cy="15180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14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401050" cy="495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1124744"/>
            <a:ext cx="1512168" cy="19501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4307" y="3807127"/>
            <a:ext cx="1322947" cy="13229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5309500"/>
            <a:ext cx="1248476" cy="12077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5555" y="5136296"/>
            <a:ext cx="1816765" cy="12924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137" y="1124744"/>
            <a:ext cx="6232080" cy="23370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6871" y="2598538"/>
            <a:ext cx="1195475" cy="10984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093" y="3835706"/>
            <a:ext cx="7281366" cy="10998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9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52438" cy="208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2559199"/>
            <a:ext cx="8052438" cy="370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695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ЯЗЫК ПРОГРАММИРОВАНИЯ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1" y="3796823"/>
            <a:ext cx="2471738" cy="30480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844824"/>
            <a:ext cx="6732240" cy="3366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64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357554" y="2786058"/>
            <a:ext cx="2357454" cy="14287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/>
              <a:t>Подготовка</a:t>
            </a:r>
            <a:br>
              <a:rPr lang="ru-RU" sz="2400" b="1" dirty="0" smtClean="0"/>
            </a:br>
            <a:r>
              <a:rPr lang="ru-RU" sz="2400" b="1" dirty="0" smtClean="0"/>
              <a:t> к ЕГЭ</a:t>
            </a:r>
            <a:endParaRPr lang="ru-RU" sz="2400" b="1" dirty="0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285720" y="642918"/>
            <a:ext cx="2000264" cy="11430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Самообразование учителя</a:t>
            </a:r>
            <a:endParaRPr kumimoji="0" lang="ru-RU" sz="2400" b="1" i="0" u="none" strike="noStrike" kern="1200" cap="none" spc="-10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38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571736" y="642918"/>
            <a:ext cx="2000264" cy="11430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Организационные моменты</a:t>
            </a:r>
            <a:endParaRPr kumimoji="0" lang="ru-RU" sz="2400" b="1" i="0" u="none" strike="noStrike" kern="1200" cap="none" spc="-10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786314" y="642918"/>
            <a:ext cx="2000264" cy="11430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Психологическая подготовка</a:t>
            </a:r>
            <a:endParaRPr kumimoji="0" lang="ru-RU" sz="2400" b="1" i="0" u="none" strike="noStrike" kern="1200" cap="none" spc="-10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6929454" y="642918"/>
            <a:ext cx="2000264" cy="11430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 эффективности урока</a:t>
            </a:r>
            <a:endParaRPr kumimoji="0" lang="ru-RU" sz="2400" b="1" i="0" u="none" strike="noStrike" kern="1200" cap="none" spc="-10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357158" y="2786058"/>
            <a:ext cx="2000264" cy="11430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Внеклассные мероприятия, консультации</a:t>
            </a:r>
            <a:endParaRPr kumimoji="0" lang="ru-RU" sz="2400" b="1" i="0" u="none" strike="noStrike" kern="1200" cap="none" spc="-10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357158" y="4929198"/>
            <a:ext cx="2000264" cy="11430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Интерет-ресурсы</a:t>
            </a:r>
            <a:endParaRPr kumimoji="0" lang="ru-RU" sz="2400" b="1" i="0" u="none" strike="noStrike" kern="1200" cap="none" spc="-10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6500826" y="2857496"/>
            <a:ext cx="2143140" cy="11430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Накопление</a:t>
            </a:r>
            <a:r>
              <a:rPr kumimoji="0" lang="ru-RU" sz="2400" b="1" i="0" u="none" strike="noStrike" kern="1200" cap="none" spc="-10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раздаточного материала</a:t>
            </a:r>
            <a:endParaRPr kumimoji="0" lang="ru-RU" sz="2400" b="1" i="0" u="none" strike="noStrike" kern="1200" cap="none" spc="-10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2357422" y="4929198"/>
            <a:ext cx="2143140" cy="11430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Оформление кабинета</a:t>
            </a:r>
            <a:endParaRPr kumimoji="0" lang="ru-RU" sz="2400" b="1" i="0" u="none" strike="noStrike" kern="1200" cap="none" spc="-10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4643438" y="4929198"/>
            <a:ext cx="2000264" cy="11430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Мониторинг успешности</a:t>
            </a:r>
            <a:endParaRPr kumimoji="0" lang="ru-RU" sz="2400" b="1" i="0" u="none" strike="noStrike" kern="1200" cap="none" spc="-10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6786578" y="4929198"/>
            <a:ext cx="2000264" cy="11430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Учебные проекты</a:t>
            </a:r>
            <a:endParaRPr kumimoji="0" lang="ru-RU" sz="2400" b="1" i="0" u="none" strike="noStrike" kern="1200" cap="none" spc="-10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Прямая со стрелкой 17"/>
          <p:cNvCxnSpPr>
            <a:stCxn id="4" idx="0"/>
          </p:cNvCxnSpPr>
          <p:nvPr/>
        </p:nvCxnSpPr>
        <p:spPr>
          <a:xfrm rot="5400000" flipH="1" flipV="1">
            <a:off x="4732735" y="1660910"/>
            <a:ext cx="928694" cy="13216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0"/>
            <a:endCxn id="8" idx="2"/>
          </p:cNvCxnSpPr>
          <p:nvPr/>
        </p:nvCxnSpPr>
        <p:spPr>
          <a:xfrm rot="16200000" flipV="1">
            <a:off x="3554009" y="1803785"/>
            <a:ext cx="1000132" cy="9644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1"/>
          </p:cNvCxnSpPr>
          <p:nvPr/>
        </p:nvCxnSpPr>
        <p:spPr>
          <a:xfrm rot="10800000">
            <a:off x="1643040" y="1785926"/>
            <a:ext cx="1714514" cy="1714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4" idx="1"/>
          </p:cNvCxnSpPr>
          <p:nvPr/>
        </p:nvCxnSpPr>
        <p:spPr>
          <a:xfrm rot="10800000" flipV="1">
            <a:off x="1285852" y="3500438"/>
            <a:ext cx="2071702" cy="13573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4" idx="1"/>
            <a:endCxn id="11" idx="3"/>
          </p:cNvCxnSpPr>
          <p:nvPr/>
        </p:nvCxnSpPr>
        <p:spPr>
          <a:xfrm rot="10800000">
            <a:off x="2357422" y="3357562"/>
            <a:ext cx="1000132" cy="1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4" idx="3"/>
          </p:cNvCxnSpPr>
          <p:nvPr/>
        </p:nvCxnSpPr>
        <p:spPr>
          <a:xfrm flipV="1">
            <a:off x="5715008" y="1785924"/>
            <a:ext cx="2000266" cy="17145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4" idx="2"/>
          </p:cNvCxnSpPr>
          <p:nvPr/>
        </p:nvCxnSpPr>
        <p:spPr>
          <a:xfrm rot="5400000">
            <a:off x="3554009" y="3946926"/>
            <a:ext cx="714380" cy="12501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4" idx="3"/>
          </p:cNvCxnSpPr>
          <p:nvPr/>
        </p:nvCxnSpPr>
        <p:spPr>
          <a:xfrm>
            <a:off x="5715008" y="3500438"/>
            <a:ext cx="785818" cy="71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15" idx="0"/>
          </p:cNvCxnSpPr>
          <p:nvPr/>
        </p:nvCxnSpPr>
        <p:spPr>
          <a:xfrm>
            <a:off x="4643438" y="4214818"/>
            <a:ext cx="1000132" cy="7143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16" idx="0"/>
          </p:cNvCxnSpPr>
          <p:nvPr/>
        </p:nvCxnSpPr>
        <p:spPr>
          <a:xfrm>
            <a:off x="5715008" y="3571876"/>
            <a:ext cx="2071702" cy="13573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4391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ЯЗЫК ПРОГРАММИРОВАНИЯ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340768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5-6 классы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259631" y="1978859"/>
            <a:ext cx="63898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Scratch +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b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200" b="1" dirty="0" err="1" smtClean="0">
                <a:solidFill>
                  <a:schemeClr val="bg2">
                    <a:lumMod val="75000"/>
                  </a:schemeClr>
                </a:solidFill>
              </a:rPr>
              <a:t>КуМир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 (исполнители) + </a:t>
            </a:r>
            <a:b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Python (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графика)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ru-RU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3470947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7-9 классы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0" y="4026416"/>
            <a:ext cx="6389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bg2">
                    <a:lumMod val="75000"/>
                  </a:schemeClr>
                </a:solidFill>
              </a:rPr>
              <a:t>КуМир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 (исполнители) + </a:t>
            </a:r>
            <a:b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Python </a:t>
            </a:r>
            <a:endParaRPr lang="ru-RU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691" y="4970812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10-11 классы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377058" y="5607659"/>
            <a:ext cx="6389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Python 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(база)</a:t>
            </a:r>
          </a:p>
          <a:p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С++ (</a:t>
            </a:r>
            <a:r>
              <a:rPr lang="ru-RU" sz="3200" b="1" dirty="0" err="1" smtClean="0">
                <a:solidFill>
                  <a:schemeClr val="bg2">
                    <a:lumMod val="75000"/>
                  </a:schemeClr>
                </a:solidFill>
              </a:rPr>
              <a:t>углубленка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ru-RU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79DF563-B3E7-4FF9-BCA4-A6684ACD0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4849" y="3390157"/>
            <a:ext cx="1442195" cy="2112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48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00"/>
                </a:solidFill>
              </a:rPr>
              <a:t>Использование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0000"/>
                </a:solidFill>
              </a:rPr>
              <a:t>ресурсов сайта </a:t>
            </a:r>
            <a:br>
              <a:rPr lang="ru-RU" b="1" dirty="0" smtClean="0">
                <a:solidFill>
                  <a:srgbClr val="000000"/>
                </a:solidFill>
              </a:rPr>
            </a:br>
            <a:r>
              <a:rPr lang="ru-RU" b="1" dirty="0" smtClean="0">
                <a:solidFill>
                  <a:srgbClr val="000000"/>
                </a:solidFill>
              </a:rPr>
              <a:t>К. </a:t>
            </a:r>
            <a:r>
              <a:rPr lang="ru-RU" b="1" dirty="0" err="1" smtClean="0">
                <a:solidFill>
                  <a:srgbClr val="000000"/>
                </a:solidFill>
              </a:rPr>
              <a:t>Поляко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r="73372" b="42509"/>
          <a:stretch>
            <a:fillRect/>
          </a:stretch>
        </p:blipFill>
        <p:spPr bwMode="auto">
          <a:xfrm>
            <a:off x="3500430" y="1142984"/>
            <a:ext cx="316835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264161"/>
            <a:ext cx="9144000" cy="6394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Видеоматериалы по информатике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612" y="939330"/>
            <a:ext cx="78333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https://www.youtube.com/channel/UCTn1twdHTQQyFZbVi-4UxNg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1356"/>
            <a:ext cx="9144000" cy="51566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136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781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1" y="0"/>
          <a:ext cx="9144001" cy="673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9"/>
                <a:gridCol w="845239"/>
                <a:gridCol w="1536806"/>
                <a:gridCol w="1306285"/>
                <a:gridCol w="691563"/>
                <a:gridCol w="1459965"/>
                <a:gridCol w="1426382"/>
                <a:gridCol w="571472"/>
              </a:tblGrid>
              <a:tr h="324826"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АТДР, 13.11.2021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Пробный КЕГЭ, 21.11.2020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8182">
                <a:tc v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Верных ответов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Верных ответов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Сдают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№1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№2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№3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№4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№5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7, 9, 2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42,46,14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№6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12, 11, 12, 8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3,3,3,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15,17,20,18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57,61,66,62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№9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№12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1, 1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7, 7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№19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13,13, 4, 11,6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4,4,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,3,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№20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2,4,4,9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2,2,2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№25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3,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№36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6, 6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2, 2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3?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1480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Консультации</a:t>
            </a:r>
            <a:endParaRPr lang="ru-RU" sz="2400" dirty="0"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2" y="1142984"/>
          <a:ext cx="9144002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482"/>
                <a:gridCol w="2571768"/>
                <a:gridCol w="1000132"/>
                <a:gridCol w="38576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ФИО учителя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человек, посетивших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консультацию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26.11.2020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Попович Н.В.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Протокола нет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03.12.2020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Компаниец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Т.Г.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Протокола нет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10.12.2020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Зиновьева Н.Б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Не проводила (болела)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17.12.2020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Подставкин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С.Ю.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 учеников (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2,3,25)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21.01.202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Подставкин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К.Ю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???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28.01.2021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(вместо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14.01.2021)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Тыртышная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Л.Я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 ученика (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2, 6) +1учитель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25.03.2021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(вместо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18.03)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Цветкова И.В.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 учеников (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1, 2, 3, 11, 19, 25)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7137" t="20508" r="35761" b="6251"/>
          <a:stretch>
            <a:fillRect/>
          </a:stretch>
        </p:blipFill>
        <p:spPr bwMode="auto">
          <a:xfrm>
            <a:off x="0" y="0"/>
            <a:ext cx="8929718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Кольцо 2"/>
          <p:cNvSpPr/>
          <p:nvPr/>
        </p:nvSpPr>
        <p:spPr>
          <a:xfrm>
            <a:off x="3286116" y="285728"/>
            <a:ext cx="1071570" cy="857256"/>
          </a:xfrm>
          <a:prstGeom prst="donut">
            <a:avLst>
              <a:gd name="adj" fmla="val 47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3214678" y="1785926"/>
            <a:ext cx="1071570" cy="857256"/>
          </a:xfrm>
          <a:prstGeom prst="donut">
            <a:avLst>
              <a:gd name="adj" fmla="val 47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3214678" y="3071810"/>
            <a:ext cx="1071570" cy="857256"/>
          </a:xfrm>
          <a:prstGeom prst="donut">
            <a:avLst>
              <a:gd name="adj" fmla="val 47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62" y="500042"/>
            <a:ext cx="1285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857364"/>
            <a:ext cx="1285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3214686"/>
            <a:ext cx="1285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7687" t="23437" r="36129" b="40430"/>
          <a:stretch>
            <a:fillRect/>
          </a:stretch>
        </p:blipFill>
        <p:spPr bwMode="auto">
          <a:xfrm>
            <a:off x="0" y="4071942"/>
            <a:ext cx="885828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Кольцо 9"/>
          <p:cNvSpPr/>
          <p:nvPr/>
        </p:nvSpPr>
        <p:spPr>
          <a:xfrm>
            <a:off x="3214678" y="5643578"/>
            <a:ext cx="1071570" cy="857256"/>
          </a:xfrm>
          <a:prstGeom prst="donut">
            <a:avLst>
              <a:gd name="adj" fmla="val 47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562" y="5857892"/>
            <a:ext cx="1285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?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6039" t="25390" r="37408" b="23828"/>
          <a:stretch>
            <a:fillRect/>
          </a:stretch>
        </p:blipFill>
        <p:spPr bwMode="auto">
          <a:xfrm>
            <a:off x="0" y="428604"/>
            <a:ext cx="914400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5661248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Разнообразие способов решения задач</a:t>
            </a:r>
            <a:endParaRPr lang="ru-RU" sz="2800" b="1" dirty="0">
              <a:latin typeface="Arial Black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758805"/>
            <a:ext cx="1656184" cy="15236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651813"/>
            <a:ext cx="1248476" cy="12077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3061657"/>
            <a:ext cx="1813763" cy="12929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576" y="1096570"/>
            <a:ext cx="5715000" cy="42291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4286256"/>
            <a:ext cx="1780186" cy="49381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727613" y="1876871"/>
            <a:ext cx="2691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Программирование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51679" y="4429132"/>
            <a:ext cx="30923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Электронные таблицы</a:t>
            </a:r>
          </a:p>
        </p:txBody>
      </p:sp>
    </p:spTree>
    <p:extLst>
      <p:ext uri="{BB962C8B-B14F-4D97-AF65-F5344CB8AC3E}">
        <p14:creationId xmlns="" xmlns:p14="http://schemas.microsoft.com/office/powerpoint/2010/main" val="113977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7232</TotalTime>
  <Words>861</Words>
  <Application>Microsoft Office PowerPoint</Application>
  <PresentationFormat>Экран (4:3)</PresentationFormat>
  <Paragraphs>257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Ясность</vt:lpstr>
      <vt:lpstr>ОСОБЕННОСТИ И состояние подготовки  к КОМПЬЮТЕРНОМУ ЕГЭ по Информатике в 2021 году.</vt:lpstr>
      <vt:lpstr>О сложном</vt:lpstr>
      <vt:lpstr>Проблемы</vt:lpstr>
      <vt:lpstr>Подготовка  к ЕГЭ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Дерево дереву рознь …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Аналитический способ … предпочтительнее!</vt:lpstr>
      <vt:lpstr>Слайд 25</vt:lpstr>
      <vt:lpstr>Слайд 26</vt:lpstr>
      <vt:lpstr>Решение «в лоб»</vt:lpstr>
      <vt:lpstr>Слайд 28</vt:lpstr>
      <vt:lpstr>Слайд 29</vt:lpstr>
      <vt:lpstr>Без программирования – никак …</vt:lpstr>
      <vt:lpstr>Слайд 31</vt:lpstr>
      <vt:lpstr>Слайд 32</vt:lpstr>
      <vt:lpstr>Слайд 33</vt:lpstr>
      <vt:lpstr>Задание 19</vt:lpstr>
      <vt:lpstr>Слайд 35</vt:lpstr>
      <vt:lpstr>Слайд 36</vt:lpstr>
      <vt:lpstr>Слайд 37</vt:lpstr>
      <vt:lpstr>Слайд 38</vt:lpstr>
      <vt:lpstr>ЯЗЫК ПРОГРАММИРОВАНИЯ</vt:lpstr>
      <vt:lpstr>ЯЗЫК ПРОГРАММИРОВАНИЯ</vt:lpstr>
      <vt:lpstr>Использование ресурсов сайта  К. Поляко</vt:lpstr>
      <vt:lpstr>Слайд 42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Фоминова</cp:lastModifiedBy>
  <cp:revision>178</cp:revision>
  <dcterms:created xsi:type="dcterms:W3CDTF">2020-05-23T08:14:49Z</dcterms:created>
  <dcterms:modified xsi:type="dcterms:W3CDTF">2021-03-29T08:41:03Z</dcterms:modified>
</cp:coreProperties>
</file>