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273" r:id="rId3"/>
    <p:sldId id="272" r:id="rId4"/>
    <p:sldId id="258" r:id="rId5"/>
    <p:sldId id="260" r:id="rId6"/>
    <p:sldId id="280" r:id="rId7"/>
    <p:sldId id="278" r:id="rId8"/>
    <p:sldId id="281" r:id="rId9"/>
    <p:sldId id="282" r:id="rId10"/>
    <p:sldId id="279" r:id="rId11"/>
    <p:sldId id="268" r:id="rId12"/>
    <p:sldId id="283" r:id="rId13"/>
    <p:sldId id="284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333300"/>
    <a:srgbClr val="66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71" d="100"/>
          <a:sy n="71" d="100"/>
        </p:scale>
        <p:origin x="-111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4B0775-0FE2-49B8-AD0F-E13BFD514ACF}" type="datetime1">
              <a:rPr lang="ru-RU"/>
              <a:pPr/>
              <a:t>10.10.2013</a:t>
            </a:fld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3AC5EB-BEC7-49DC-A11F-E6D66F4606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188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7186E7-562B-4D8A-8D95-994BCAB60719}" type="datetime1">
              <a:rPr lang="ru-RU"/>
              <a:pPr/>
              <a:t>10.10.2013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8BE6B9-1729-4020-9CDF-97C3E1BD5B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53427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77186E7-562B-4D8A-8D95-994BCAB60719}" type="datetime1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BE6B9-1729-4020-9CDF-97C3E1BD5B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965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D3DE0B-7856-4E1C-BD59-942759215E8C}" type="datetime1">
              <a:rPr lang="ru-RU"/>
              <a:pPr/>
              <a:t>10.10.2013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01D99-C7A0-4BAC-9D30-E905FB5DE9E7}" type="datetime1">
              <a:rPr lang="ru-RU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2000B-9599-4FDE-85D1-9997B61B19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DB3169-C0F5-4890-9431-EF9F1A80C7E0}" type="datetime1">
              <a:rPr lang="ru-RU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8639E-7ED0-44DB-B366-7740DF87E1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F5FF4-8DE0-4169-89FB-3228B06EBE88}" type="datetime1">
              <a:rPr lang="ru-RU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E9E7E-38A9-4B3D-9E28-12EF4BF63C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6B17D9-0099-4735-8AF1-8EE8AD3ED19D}" type="datetime1">
              <a:rPr lang="ru-RU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52F39-94EE-4FB8-A238-2014C1C915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D3633-5C85-4FDA-A452-0BB81E7AE600}" type="datetime1">
              <a:rPr lang="ru-RU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CC73E-BABF-4482-9983-4765AA2162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FE970-361B-46B3-BF18-B47EE5C37919}" type="datetime1">
              <a:rPr lang="ru-RU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B1D4D-922F-439C-96B5-E59F08FF8A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80C72D-E252-4A68-A6F7-27EAE7D9936C}" type="datetime1">
              <a:rPr lang="ru-RU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A3DDC-5D13-425B-958C-5564397B6B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7044B8-0B74-468B-A7AA-ABB58386CF1A}" type="datetime1">
              <a:rPr lang="ru-RU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B6652-D912-4D62-A99C-26A7C75029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BB7157-F4A6-40EF-B559-82E5ADD308F0}" type="datetime1">
              <a:rPr lang="ru-RU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9F08D-B7A6-4D0E-800C-7EB2BA9BAF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40FD90-556E-4DE6-A735-BBFA97814377}" type="datetime1">
              <a:rPr lang="ru-RU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E812F-2566-4035-990E-B9F8E052BB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5CC2E-71A6-4A50-8F7E-88BFBE6D608C}" type="datetime1">
              <a:rPr lang="ru-RU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6DF1C-31FA-4047-A489-7600F52DB4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9CCF2B-4325-46C4-9B9A-8E116E202E15}" type="datetime1">
              <a:rPr lang="ru-RU"/>
              <a:pPr/>
              <a:t>10.10.2013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3572B7-7EFD-4408-937A-2B5E528985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67088" y="533400"/>
            <a:ext cx="5105400" cy="28686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1244564717_schkoljn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 rot="21111324">
            <a:off x="1762125" y="3168977"/>
            <a:ext cx="5476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66"/>
                </a:solidFill>
                <a:latin typeface="+mn-lt"/>
              </a:rPr>
              <a:t>         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 rot="21355399">
            <a:off x="1644944" y="1172135"/>
            <a:ext cx="5416983" cy="9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общеобразовательное учреждение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средняя общеобразовательная школа № 11 МО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Усть-Лабинский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258214">
            <a:off x="1009948" y="1224846"/>
            <a:ext cx="63306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</a:p>
          <a:p>
            <a:pPr algn="ctr">
              <a:buFontTx/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Исследовательская работа</a:t>
            </a:r>
          </a:p>
          <a:p>
            <a:pPr algn="ctr">
              <a:buFontTx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ru-RU" sz="2400" dirty="0" smtClean="0">
              <a:solidFill>
                <a:srgbClr val="003300"/>
              </a:solidFill>
            </a:endParaRPr>
          </a:p>
          <a:p>
            <a:pPr algn="r">
              <a:buFontTx/>
              <a:buNone/>
            </a:pPr>
            <a:r>
              <a:rPr lang="ru-RU" u="sng" dirty="0" smtClean="0">
                <a:solidFill>
                  <a:srgbClr val="003300"/>
                </a:solidFill>
              </a:rPr>
              <a:t>Выполнила</a:t>
            </a:r>
            <a:r>
              <a:rPr lang="ru-RU" dirty="0" smtClean="0">
                <a:solidFill>
                  <a:srgbClr val="003300"/>
                </a:solidFill>
              </a:rPr>
              <a:t>: ученицы 5 «б» класса </a:t>
            </a:r>
          </a:p>
          <a:p>
            <a:pPr algn="r">
              <a:buFontTx/>
              <a:buNone/>
            </a:pPr>
            <a:r>
              <a:rPr lang="ru-RU" u="sng" dirty="0" err="1" smtClean="0">
                <a:solidFill>
                  <a:srgbClr val="003300"/>
                </a:solidFill>
              </a:rPr>
              <a:t>Критинина</a:t>
            </a:r>
            <a:r>
              <a:rPr lang="ru-RU" u="sng" dirty="0" smtClean="0">
                <a:solidFill>
                  <a:srgbClr val="003300"/>
                </a:solidFill>
              </a:rPr>
              <a:t> Арина</a:t>
            </a:r>
          </a:p>
          <a:p>
            <a:pPr algn="r">
              <a:buFontTx/>
              <a:buNone/>
            </a:pPr>
            <a:r>
              <a:rPr lang="ru-RU" u="sng" dirty="0" err="1" smtClean="0">
                <a:solidFill>
                  <a:srgbClr val="003300"/>
                </a:solidFill>
              </a:rPr>
              <a:t>Стрельцова</a:t>
            </a:r>
            <a:r>
              <a:rPr lang="ru-RU" u="sng" dirty="0" smtClean="0">
                <a:solidFill>
                  <a:srgbClr val="003300"/>
                </a:solidFill>
              </a:rPr>
              <a:t> Вика</a:t>
            </a:r>
          </a:p>
          <a:p>
            <a:pPr algn="r">
              <a:buFontTx/>
              <a:buNone/>
            </a:pPr>
            <a:r>
              <a:rPr lang="ru-RU" u="sng" dirty="0" smtClean="0">
                <a:solidFill>
                  <a:srgbClr val="003300"/>
                </a:solidFill>
              </a:rPr>
              <a:t>Руководитель:</a:t>
            </a:r>
            <a:r>
              <a:rPr lang="ru-RU" dirty="0" smtClean="0">
                <a:solidFill>
                  <a:srgbClr val="003300"/>
                </a:solidFill>
              </a:rPr>
              <a:t> учитель информатики</a:t>
            </a:r>
          </a:p>
          <a:p>
            <a:pPr algn="r"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Кравченко Ирина Фёдоровна</a:t>
            </a:r>
          </a:p>
          <a:p>
            <a:pPr algn="ctr">
              <a:buFontTx/>
              <a:buNone/>
            </a:pPr>
            <a:endParaRPr lang="ru-RU" sz="2400" dirty="0" smtClean="0">
              <a:solidFill>
                <a:srgbClr val="003300"/>
              </a:solidFill>
            </a:endParaRPr>
          </a:p>
          <a:p>
            <a:pPr algn="ctr">
              <a:buFontTx/>
              <a:buNone/>
            </a:pPr>
            <a:endParaRPr lang="ru-RU" sz="2400" dirty="0" smtClean="0">
              <a:solidFill>
                <a:srgbClr val="003300"/>
              </a:solidFill>
            </a:endParaRPr>
          </a:p>
          <a:p>
            <a:pPr algn="ctr">
              <a:buFontTx/>
              <a:buNone/>
            </a:pPr>
            <a:endParaRPr lang="ru-RU" sz="2400" dirty="0" smtClean="0">
              <a:solidFill>
                <a:srgbClr val="003300"/>
              </a:solidFill>
            </a:endParaRPr>
          </a:p>
          <a:p>
            <a:pPr algn="ctr">
              <a:buFontTx/>
              <a:buNone/>
            </a:pPr>
            <a:endParaRPr lang="ru-RU" b="1" dirty="0" smtClean="0">
              <a:solidFill>
                <a:srgbClr val="003300"/>
              </a:solidFill>
            </a:endParaRPr>
          </a:p>
        </p:txBody>
      </p:sp>
      <p:pic>
        <p:nvPicPr>
          <p:cNvPr id="10" name="Picture 2" descr="3c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1908175" cy="122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17D9-0099-4735-8AF1-8EE8AD3ED19D}" type="datetime1">
              <a:rPr lang="ru-RU" smtClean="0"/>
              <a:pPr/>
              <a:t>10.10.2013</a:t>
            </a:fld>
            <a:endParaRPr lang="ru-RU"/>
          </a:p>
        </p:txBody>
      </p:sp>
      <p:pic>
        <p:nvPicPr>
          <p:cNvPr id="32769" name="Диаграмма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Выводы: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916832"/>
            <a:ext cx="867819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kern="0" dirty="0" smtClean="0">
                <a:solidFill>
                  <a:srgbClr val="000000"/>
                </a:solidFill>
                <a:latin typeface="Arial"/>
              </a:rPr>
              <a:t> Проведенное исследование </a:t>
            </a:r>
            <a:r>
              <a:rPr lang="ru-RU" sz="2000" kern="0" dirty="0">
                <a:solidFill>
                  <a:srgbClr val="000000"/>
                </a:solidFill>
                <a:latin typeface="Arial"/>
              </a:rPr>
              <a:t>обосновало истинность выдвинутой гипотезы</a:t>
            </a:r>
            <a:r>
              <a:rPr lang="ru-RU" sz="20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0">
              <a:spcBef>
                <a:spcPct val="20000"/>
              </a:spcBef>
            </a:pPr>
            <a:endParaRPr lang="ru-RU" sz="2000" kern="0" dirty="0">
              <a:solidFill>
                <a:srgbClr val="000000"/>
              </a:solidFill>
              <a:latin typeface="Arial"/>
            </a:endParaRPr>
          </a:p>
          <a:p>
            <a:pPr lvl="0">
              <a:spcBef>
                <a:spcPct val="20000"/>
              </a:spcBef>
            </a:pPr>
            <a:r>
              <a:rPr lang="ru-RU" sz="20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kern="0" dirty="0">
                <a:solidFill>
                  <a:srgbClr val="000000"/>
                </a:solidFill>
                <a:latin typeface="Arial"/>
              </a:rPr>
              <a:t>Чаще всего встречающиеся буквы расположены в центре</a:t>
            </a:r>
          </a:p>
          <a:p>
            <a:pPr lvl="0">
              <a:spcBef>
                <a:spcPct val="20000"/>
              </a:spcBef>
            </a:pPr>
            <a:r>
              <a:rPr lang="ru-RU" sz="2000" kern="0" dirty="0">
                <a:solidFill>
                  <a:srgbClr val="000000"/>
                </a:solidFill>
                <a:latin typeface="Arial"/>
              </a:rPr>
              <a:t>клавиатуры и буквосочетания также определяются частотой их </a:t>
            </a:r>
          </a:p>
          <a:p>
            <a:pPr lvl="0">
              <a:spcBef>
                <a:spcPct val="20000"/>
              </a:spcBef>
            </a:pPr>
            <a:r>
              <a:rPr lang="ru-RU" sz="2000" kern="0" dirty="0">
                <a:solidFill>
                  <a:srgbClr val="000000"/>
                </a:solidFill>
                <a:latin typeface="Arial"/>
              </a:rPr>
              <a:t>употребления в текстах.</a:t>
            </a:r>
            <a:endParaRPr lang="ru-RU" dirty="0"/>
          </a:p>
        </p:txBody>
      </p:sp>
      <p:pic>
        <p:nvPicPr>
          <p:cNvPr id="6" name="Picture 46" descr="j02237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3" y="5072074"/>
            <a:ext cx="1988913" cy="1535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17D9-0099-4735-8AF1-8EE8AD3ED19D}" type="datetime1">
              <a:rPr lang="ru-RU" smtClean="0"/>
              <a:pPr/>
              <a:t>10.10.2013</a:t>
            </a:fld>
            <a:endParaRPr lang="ru-RU"/>
          </a:p>
        </p:txBody>
      </p:sp>
      <p:pic>
        <p:nvPicPr>
          <p:cNvPr id="35905" name="Picture 65" descr="Знакомство с клавиатурой"/>
          <p:cNvPicPr>
            <a:picLocks noChangeAspect="1" noChangeArrowheads="1"/>
          </p:cNvPicPr>
          <p:nvPr/>
        </p:nvPicPr>
        <p:blipFill>
          <a:blip r:embed="rId2" cstate="print"/>
          <a:srcRect l="4796" t="12199" r="3558" b="39151"/>
          <a:stretch>
            <a:fillRect/>
          </a:stretch>
        </p:blipFill>
        <p:spPr bwMode="auto">
          <a:xfrm>
            <a:off x="-1" y="1357298"/>
            <a:ext cx="909741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Прямая соединительная линия 73"/>
          <p:cNvCxnSpPr/>
          <p:nvPr/>
        </p:nvCxnSpPr>
        <p:spPr>
          <a:xfrm>
            <a:off x="2000232" y="3714752"/>
            <a:ext cx="357190" cy="1588"/>
          </a:xfrm>
          <a:prstGeom prst="line">
            <a:avLst/>
          </a:prstGeom>
          <a:ln w="1079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3143240" y="3714752"/>
            <a:ext cx="357190" cy="1588"/>
          </a:xfrm>
          <a:prstGeom prst="line">
            <a:avLst/>
          </a:prstGeom>
          <a:ln w="1079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642910" y="5143512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«ЙЦУКЕН»+ «QWERTY»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707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6911975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00034" y="642918"/>
            <a:ext cx="814393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i="1" dirty="0" smtClean="0">
                <a:latin typeface="Cambria" pitchFamily="18" charset="0"/>
              </a:rPr>
              <a:t> Работа имеет  практическую направленность, так как данные исследования могут быть использованы: </a:t>
            </a:r>
          </a:p>
          <a:p>
            <a:pPr>
              <a:lnSpc>
                <a:spcPct val="150000"/>
              </a:lnSpc>
            </a:pPr>
            <a:endParaRPr lang="ru-RU" sz="2800" i="1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i="1" dirty="0" smtClean="0">
                <a:latin typeface="Cambria" pitchFamily="18" charset="0"/>
              </a:rPr>
              <a:t>- пользователям персонального компьютера;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latin typeface="Cambria" pitchFamily="18" charset="0"/>
              </a:rPr>
              <a:t>- на уроках  информатики; 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latin typeface="Cambria" pitchFamily="18" charset="0"/>
              </a:rPr>
              <a:t>- на внеклассных занятиях и кружках.</a:t>
            </a:r>
          </a:p>
          <a:p>
            <a:pPr marL="0" lvl="1" algn="ctr">
              <a:lnSpc>
                <a:spcPct val="200000"/>
              </a:lnSpc>
              <a:tabLst>
                <a:tab pos="457200" algn="l"/>
              </a:tabLst>
            </a:pPr>
            <a:endParaRPr lang="ru-RU" sz="40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/>
              <a:t>СПАСИБО ЗА ВНИМАНИЕ!!!</a:t>
            </a:r>
            <a:endParaRPr lang="ru-RU" sz="4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ТЕМА: «Секреты стандартной клавиатуры».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11403"/>
            <a:ext cx="8291264" cy="458189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00809"/>
            <a:ext cx="8501122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97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616" y="207783"/>
            <a:ext cx="8229600" cy="700937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Актуальность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183872" cy="255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052736"/>
            <a:ext cx="3462654" cy="224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4104456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Содержимое 11" descr="D:\фотушки\сентябрь шнп\SAM_1677.JPG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571876"/>
            <a:ext cx="4214842" cy="3071834"/>
          </a:xfrm>
          <a:prstGeom prst="rect">
            <a:avLst/>
          </a:prstGeom>
          <a:noFill/>
        </p:spPr>
      </p:pic>
      <p:pic>
        <p:nvPicPr>
          <p:cNvPr id="13" name="Рисунок 12" descr="D:\фотушки\сентябрь шнп\SAM_167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2143116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фотушки\сентябрь шнп\SAM_168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000108"/>
            <a:ext cx="850112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User\Рабочий стол\мой 5 б\фотка\SAM_0210_cr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000108"/>
            <a:ext cx="46434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User\Рабочий стол\мой 5 б\фотка\SAM_020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1428736"/>
            <a:ext cx="47561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User\Рабочий стол\мой 5 б\фотка\SAM_021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662" y="3571876"/>
            <a:ext cx="4271193" cy="31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234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42984"/>
            <a:ext cx="8435280" cy="5381641"/>
          </a:xfrm>
        </p:spPr>
        <p:txBody>
          <a:bodyPr/>
          <a:lstStyle/>
          <a:p>
            <a:pPr marL="444500" indent="-444500">
              <a:buNone/>
            </a:pPr>
            <a:r>
              <a:rPr lang="ru-RU" sz="2000" b="1" i="1" dirty="0" smtClean="0"/>
              <a:t>             </a:t>
            </a:r>
            <a:r>
              <a:rPr lang="ru-RU" sz="2800" b="1" dirty="0" smtClean="0">
                <a:solidFill>
                  <a:srgbClr val="003300"/>
                </a:solidFill>
              </a:rPr>
              <a:t>Цель: </a:t>
            </a:r>
            <a:r>
              <a:rPr lang="ru-RU" sz="2800" dirty="0" smtClean="0"/>
              <a:t>выяснить от чего зависит расположение букв на клавиатуре.</a:t>
            </a:r>
            <a:endParaRPr lang="ru-RU" sz="2800" b="1" dirty="0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sz="2000" dirty="0">
              <a:solidFill>
                <a:srgbClr val="003300"/>
              </a:solidFill>
            </a:endParaRP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3300"/>
                </a:solidFill>
              </a:rPr>
              <a:t>         ЗАДАЧИ: 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0033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     </a:t>
            </a:r>
            <a:r>
              <a:rPr lang="ru-RU" sz="2400" dirty="0" smtClean="0">
                <a:solidFill>
                  <a:srgbClr val="003300"/>
                </a:solidFill>
              </a:rPr>
              <a:t>1)Изучить историю развития клавиатуры.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003300"/>
                </a:solidFill>
              </a:rPr>
              <a:t>      2) Подобрать тексты для подсчета букв.</a:t>
            </a:r>
          </a:p>
          <a:p>
            <a:pPr marL="901700" indent="-901700">
              <a:buFontTx/>
              <a:buNone/>
            </a:pPr>
            <a:r>
              <a:rPr lang="ru-RU" sz="2400" dirty="0" smtClean="0">
                <a:solidFill>
                  <a:srgbClr val="003300"/>
                </a:solidFill>
              </a:rPr>
              <a:t>      3) Произвести подсчет и обработать полученные    данные.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003300"/>
                </a:solidFill>
              </a:rPr>
              <a:t>      4) Наглядно представить полученную информацию</a:t>
            </a:r>
            <a:r>
              <a:rPr lang="ru-RU" sz="2000" dirty="0" smtClean="0">
                <a:solidFill>
                  <a:srgbClr val="003300"/>
                </a:solidFill>
              </a:rPr>
              <a:t>.</a:t>
            </a:r>
          </a:p>
          <a:p>
            <a:pPr>
              <a:buFontTx/>
              <a:buNone/>
            </a:pPr>
            <a:endParaRPr lang="ru-RU" sz="2000" dirty="0">
              <a:solidFill>
                <a:srgbClr val="003300"/>
              </a:solidFill>
            </a:endParaRPr>
          </a:p>
        </p:txBody>
      </p:sp>
      <p:pic>
        <p:nvPicPr>
          <p:cNvPr id="6" name="Picture 12" descr="1c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308" y="5072074"/>
            <a:ext cx="1785926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60648"/>
            <a:ext cx="8712968" cy="6409010"/>
          </a:xfrm>
        </p:spPr>
        <p:txBody>
          <a:bodyPr/>
          <a:lstStyle/>
          <a:p>
            <a:pPr>
              <a:buNone/>
            </a:pPr>
            <a:endParaRPr lang="ru-RU" sz="800" b="1" dirty="0" smtClean="0"/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расположение букв зависит от частоты их употребления в  разных текстах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бъект исследования -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компьютерная клавиатура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редмет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порядок букв на клавиатуре</a:t>
            </a:r>
          </a:p>
          <a:p>
            <a:pPr>
              <a:buNone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3300"/>
                </a:solidFill>
              </a:rPr>
              <a:t>Методы: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/>
              <a:t>Изучение литературы по теме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b="1" dirty="0" smtClean="0"/>
              <a:t>Классификация </a:t>
            </a:r>
            <a:endParaRPr lang="ru-RU" sz="2400" dirty="0" smtClean="0"/>
          </a:p>
          <a:p>
            <a:pPr lvl="0"/>
            <a:r>
              <a:rPr lang="ru-RU" sz="2400" b="1" dirty="0" smtClean="0"/>
              <a:t>Сравнение </a:t>
            </a:r>
          </a:p>
          <a:p>
            <a:r>
              <a:rPr lang="ru-RU" sz="2400" b="1" dirty="0" smtClean="0"/>
              <a:t>Обобщение </a:t>
            </a:r>
            <a:endParaRPr lang="ru-RU" sz="2400" dirty="0" smtClean="0"/>
          </a:p>
          <a:p>
            <a:pPr lvl="0"/>
            <a:r>
              <a:rPr lang="ru-RU" sz="2400" b="1" dirty="0" smtClean="0"/>
              <a:t>Анализ результатов</a:t>
            </a:r>
            <a:endParaRPr lang="ru-RU" sz="2400" dirty="0" smtClean="0"/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9218" name="Picture 2" descr="C:\Users\Амир\Desktop\Клава\878ada70e70b544c684ca5d66cb6097e_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21454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клавиатура(штрих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643446"/>
            <a:ext cx="242886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Амир\Desktop\Клава\post-3-1216738805807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4643447"/>
            <a:ext cx="214314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Users\Амир\Desktop\Клава\logitech-gaming-keyboard-g5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357430"/>
            <a:ext cx="221454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C:\Users\Амир\Desktop\Клава\9005189-picture-of-computer-keyboard-as-symbol-of-global-network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14546" y="2357430"/>
            <a:ext cx="235745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5" name="Picture 9" descr="C:\Users\Амир\Desktop\Клава\20040510_nightowl_0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357422" y="4643446"/>
            <a:ext cx="2214546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C:\Users\Амир\Desktop\Клава\klava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643446"/>
            <a:ext cx="2357454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7" name="Picture 11" descr="C:\Users\Амир\Desktop\Клава\akai-synth-station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29454" y="0"/>
            <a:ext cx="221454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8" name="Picture 12" descr="C:\Users\Амир\Desktop\Клава\belkin-gaming-mouse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214546" y="0"/>
            <a:ext cx="235745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9" name="Picture 13" descr="C:\Users\Амир\Desktop\Клава\SteelSeries-Shif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2357430"/>
            <a:ext cx="457200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30" name="Picture 14" descr="C:\Users\Амир\Desktop\Клава\Klava1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572000" y="0"/>
            <a:ext cx="235745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707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6911975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00034" y="1477328"/>
            <a:ext cx="814393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>
              <a:lnSpc>
                <a:spcPct val="200000"/>
              </a:lnSpc>
              <a:tabLst>
                <a:tab pos="457200" algn="l"/>
              </a:tabLs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</a:rPr>
              <a:t>Тексты для исследования</a:t>
            </a:r>
          </a:p>
          <a:p>
            <a:pPr marL="0" lvl="1" algn="just">
              <a:lnSpc>
                <a:spcPct val="200000"/>
              </a:lnSpc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1.</a:t>
            </a:r>
            <a:r>
              <a:rPr lang="ru-RU" sz="2800" b="1" i="1" dirty="0" smtClean="0"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Учебник "Информатика 5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кл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."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Л.Босова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2. "Волшебник Изумрудного города" А.Волков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3. "Хроники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Нарнии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" К.С.Льюис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9" name="Picture 6" descr="novost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351849"/>
            <a:ext cx="1643074" cy="150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6911975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9" y="357143"/>
          <a:ext cx="3571899" cy="6143690"/>
        </p:xfrm>
        <a:graphic>
          <a:graphicData uri="http://schemas.openxmlformats.org/drawingml/2006/table">
            <a:tbl>
              <a:tblPr/>
              <a:tblGrid>
                <a:gridCol w="608826"/>
                <a:gridCol w="825589"/>
                <a:gridCol w="801714"/>
                <a:gridCol w="1335770"/>
              </a:tblGrid>
              <a:tr h="492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буквы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1 текст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2 текст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3 текст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ё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0259" marR="60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43439" y="428604"/>
          <a:ext cx="4000528" cy="6000796"/>
        </p:xfrm>
        <a:graphic>
          <a:graphicData uri="http://schemas.openxmlformats.org/drawingml/2006/table">
            <a:tbl>
              <a:tblPr/>
              <a:tblGrid>
                <a:gridCol w="681885"/>
                <a:gridCol w="924659"/>
                <a:gridCol w="897920"/>
                <a:gridCol w="1496064"/>
              </a:tblGrid>
              <a:tr h="154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ф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ч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ш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щ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ъ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э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ю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422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418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405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пробел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78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500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500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500</a:t>
                      </a:r>
                    </a:p>
                  </a:txBody>
                  <a:tcPr marL="54383" marR="543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6911975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3793" name="Диаграмма 3"/>
          <p:cNvPicPr>
            <a:picLocks noChangeArrowheads="1"/>
          </p:cNvPicPr>
          <p:nvPr/>
        </p:nvPicPr>
        <p:blipFill>
          <a:blip r:embed="rId3" cstate="print"/>
          <a:srcRect b="-70"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http://img1.liveinternet.ru/images/attach/b/4/103/420/103420807_1375004759_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714356"/>
            <a:ext cx="3686173" cy="27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очине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Сочинение</Template>
  <TotalTime>840</TotalTime>
  <Words>396</Words>
  <Application>Microsoft Office PowerPoint</Application>
  <PresentationFormat>Экран (4:3)</PresentationFormat>
  <Paragraphs>227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Сочинение</vt:lpstr>
      <vt:lpstr>Слайд 1</vt:lpstr>
      <vt:lpstr> ТЕМА: «Секреты стандартной клавиатуры».</vt:lpstr>
      <vt:lpstr>Актуальность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Выводы: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90</cp:revision>
  <dcterms:created xsi:type="dcterms:W3CDTF">2012-03-12T07:58:47Z</dcterms:created>
  <dcterms:modified xsi:type="dcterms:W3CDTF">2013-10-10T11:06:20Z</dcterms:modified>
</cp:coreProperties>
</file>