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64" r:id="rId4"/>
    <p:sldId id="271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63" r:id="rId14"/>
    <p:sldId id="258" r:id="rId15"/>
    <p:sldId id="257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для праздника\цветочный улипарт\0_d2c5a_b604cdc4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788024" cy="26493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6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4EB3-33D2-4D6B-B69E-2C215C1D477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48BD-6089-48A5-8F08-7AAFFD8D08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8" name="Picture 4" descr="C:\Users\User\Desktop\для праздника\ДЕКОР НА ПРОЗРАЧНОМ ФОНЕ\0_75544_743df07d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2051720" cy="1892738"/>
          </a:xfrm>
          <a:prstGeom prst="rect">
            <a:avLst/>
          </a:prstGeom>
          <a:noFill/>
        </p:spPr>
      </p:pic>
      <p:pic>
        <p:nvPicPr>
          <p:cNvPr id="1030" name="Picture 6" descr="C:\Users\User\Desktop\для праздника\КРАСИВЫЙ И ЭФФЕКТНЫЙ ДЕКОР\0_84d33_84686733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1340768"/>
            <a:ext cx="1379097" cy="1296144"/>
          </a:xfrm>
          <a:prstGeom prst="rect">
            <a:avLst/>
          </a:prstGeom>
          <a:noFill/>
        </p:spPr>
      </p:pic>
      <p:pic>
        <p:nvPicPr>
          <p:cNvPr id="12" name="Picture 6" descr="C:\Users\User\Desktop\для праздника\КРАСИВЫЙ И ЭФФЕКТНЫЙ ДЕКОР\0_84d33_84686733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20889"/>
            <a:ext cx="1259632" cy="1183864"/>
          </a:xfrm>
          <a:prstGeom prst="rect">
            <a:avLst/>
          </a:prstGeom>
          <a:noFill/>
        </p:spPr>
      </p:pic>
      <p:pic>
        <p:nvPicPr>
          <p:cNvPr id="13" name="Picture 6" descr="C:\Users\User\Desktop\для праздника\КРАСИВЫЙ И ЭФФЕКТНЫЙ ДЕКОР\0_84d33_84686733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1225864" cy="1152128"/>
          </a:xfrm>
          <a:prstGeom prst="rect">
            <a:avLst/>
          </a:prstGeom>
          <a:noFill/>
        </p:spPr>
      </p:pic>
      <p:pic>
        <p:nvPicPr>
          <p:cNvPr id="14" name="Picture 6" descr="C:\Users\User\Desktop\для праздника\КРАСИВЫЙ И ЭФФЕКТНЫЙ ДЕКОР\0_84d33_84686733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37112"/>
            <a:ext cx="996015" cy="936104"/>
          </a:xfrm>
          <a:prstGeom prst="rect">
            <a:avLst/>
          </a:prstGeom>
          <a:noFill/>
        </p:spPr>
      </p:pic>
      <p:pic>
        <p:nvPicPr>
          <p:cNvPr id="15" name="Picture 6" descr="C:\Users\User\Desktop\для праздника\КРАСИВЫЙ И ЭФФЕКТНЫЙ ДЕКОР\0_84d33_84686733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01208"/>
            <a:ext cx="919399" cy="864096"/>
          </a:xfrm>
          <a:prstGeom prst="rect">
            <a:avLst/>
          </a:prstGeom>
          <a:noFill/>
        </p:spPr>
      </p:pic>
      <p:pic>
        <p:nvPicPr>
          <p:cNvPr id="16" name="Picture 6" descr="C:\Users\User\Desktop\для праздника\КРАСИВЫЙ И ЭФФЕКТНЫЙ ДЕКОР\0_84d33_84686733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147872"/>
            <a:ext cx="755576" cy="71012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:\Users\User\Desktop\для праздника\ДЕКОР НА ПРОЗРАЧНОМ ФОНЕ\0_75544_743df07d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81294">
            <a:off x="7808527" y="38445"/>
            <a:ext cx="1258979" cy="1161425"/>
          </a:xfrm>
          <a:prstGeom prst="rect">
            <a:avLst/>
          </a:prstGeom>
          <a:noFill/>
        </p:spPr>
      </p:pic>
      <p:grpSp>
        <p:nvGrpSpPr>
          <p:cNvPr id="7" name="Группа 35"/>
          <p:cNvGrpSpPr/>
          <p:nvPr/>
        </p:nvGrpSpPr>
        <p:grpSpPr>
          <a:xfrm>
            <a:off x="0" y="0"/>
            <a:ext cx="8639944" cy="6858000"/>
            <a:chOff x="0" y="0"/>
            <a:chExt cx="8639944" cy="6858000"/>
          </a:xfrm>
        </p:grpSpPr>
        <p:pic>
          <p:nvPicPr>
            <p:cNvPr id="18" name="Picture 6" descr="C:\Users\User\Desktop\для праздника\КРАСИВЫЙ И ЭФФЕКТНЫЙ ДЕКОР\0_84d33_84686733_M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589240"/>
              <a:ext cx="611560" cy="777804"/>
            </a:xfrm>
            <a:prstGeom prst="rect">
              <a:avLst/>
            </a:prstGeom>
            <a:noFill/>
          </p:spPr>
        </p:pic>
        <p:grpSp>
          <p:nvGrpSpPr>
            <p:cNvPr id="33" name="Группа 34"/>
            <p:cNvGrpSpPr/>
            <p:nvPr userDrawn="1"/>
          </p:nvGrpSpPr>
          <p:grpSpPr>
            <a:xfrm>
              <a:off x="0" y="0"/>
              <a:ext cx="8639944" cy="6858000"/>
              <a:chOff x="0" y="0"/>
              <a:chExt cx="8639944" cy="6858000"/>
            </a:xfrm>
          </p:grpSpPr>
          <p:pic>
            <p:nvPicPr>
              <p:cNvPr id="8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" y="0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9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48680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0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124744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1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700808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2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2276872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3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285293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4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501008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5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005064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6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581128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7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085184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9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71600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1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19672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2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95736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3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99792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4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75856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5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51920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6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27984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7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076056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8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52120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9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28184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0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04248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1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80312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2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28384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050" name="Picture 2" descr="C:\Users\User\Desktop\для праздника\ДЕКОР НА ПРОЗРАЧНОМ ФОНЕ\0_75540_ff22bfb4_L.jp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7607133">
                <a:off x="262217" y="5665330"/>
                <a:ext cx="808614" cy="106747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4EB3-33D2-4D6B-B69E-2C215C1D477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48BD-6089-48A5-8F08-7AAFFD8D08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4" name="Picture 2" descr="C:\Users\User\Desktop\для праздника\ДЕКОР НА ПРОЗРАЧНОМ ФОНЕ\0_75540_ff22bfb4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4031">
            <a:off x="257144" y="5758743"/>
            <a:ext cx="808614" cy="106747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1" y="4406900"/>
            <a:ext cx="7235081" cy="1362075"/>
          </a:xfrm>
        </p:spPr>
        <p:txBody>
          <a:bodyPr anchor="t">
            <a:normAutofit/>
          </a:bodyPr>
          <a:lstStyle>
            <a:lvl1pPr algn="l">
              <a:defRPr sz="5400" b="1" cap="all">
                <a:solidFill>
                  <a:srgbClr val="3366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1" y="2906713"/>
            <a:ext cx="7235081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4EB3-33D2-4D6B-B69E-2C215C1D477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48BD-6089-48A5-8F08-7AAFFD8D08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3" descr="C:\Users\User\Desktop\для праздника\цветочный улипарт\0_d2c5a_b604cdc4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788024" cy="2649373"/>
          </a:xfrm>
          <a:prstGeom prst="rect">
            <a:avLst/>
          </a:prstGeom>
          <a:noFill/>
        </p:spPr>
      </p:pic>
      <p:pic>
        <p:nvPicPr>
          <p:cNvPr id="8" name="Picture 4" descr="C:\Users\User\Desktop\для праздника\ДЕКОР НА ПРОЗРАЧНОМ ФОНЕ\0_75544_743df07d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2051720" cy="1892738"/>
          </a:xfrm>
          <a:prstGeom prst="rect">
            <a:avLst/>
          </a:prstGeom>
          <a:noFill/>
        </p:spPr>
      </p:pic>
      <p:pic>
        <p:nvPicPr>
          <p:cNvPr id="9" name="Picture 6" descr="C:\Users\User\Desktop\для праздника\КРАСИВЫЙ И ЭФФЕКТНЫЙ ДЕКОР\0_84d33_84686733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340768"/>
            <a:ext cx="1379097" cy="1296144"/>
          </a:xfrm>
          <a:prstGeom prst="rect">
            <a:avLst/>
          </a:prstGeom>
          <a:noFill/>
        </p:spPr>
      </p:pic>
      <p:pic>
        <p:nvPicPr>
          <p:cNvPr id="10" name="Picture 6" descr="C:\Users\User\Desktop\для праздника\КРАСИВЫЙ И ЭФФЕКТНЫЙ ДЕКОР\0_84d33_84686733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9"/>
            <a:ext cx="1259632" cy="1183864"/>
          </a:xfrm>
          <a:prstGeom prst="rect">
            <a:avLst/>
          </a:prstGeom>
          <a:noFill/>
        </p:spPr>
      </p:pic>
      <p:pic>
        <p:nvPicPr>
          <p:cNvPr id="11" name="Picture 6" descr="C:\Users\User\Desktop\для праздника\КРАСИВЫЙ И ЭФФЕКТНЫЙ ДЕКОР\0_84d33_84686733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1225864" cy="1152128"/>
          </a:xfrm>
          <a:prstGeom prst="rect">
            <a:avLst/>
          </a:prstGeom>
          <a:noFill/>
        </p:spPr>
      </p:pic>
      <p:pic>
        <p:nvPicPr>
          <p:cNvPr id="12" name="Picture 6" descr="C:\Users\User\Desktop\для праздника\КРАСИВЫЙ И ЭФФЕКТНЫЙ ДЕКОР\0_84d33_84686733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37112"/>
            <a:ext cx="996015" cy="936104"/>
          </a:xfrm>
          <a:prstGeom prst="rect">
            <a:avLst/>
          </a:prstGeom>
          <a:noFill/>
        </p:spPr>
      </p:pic>
      <p:pic>
        <p:nvPicPr>
          <p:cNvPr id="13" name="Picture 6" descr="C:\Users\User\Desktop\для праздника\КРАСИВЫЙ И ЭФФЕКТНЫЙ ДЕКОР\0_84d33_84686733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01208"/>
            <a:ext cx="919399" cy="864096"/>
          </a:xfrm>
          <a:prstGeom prst="rect">
            <a:avLst/>
          </a:prstGeom>
          <a:noFill/>
        </p:spPr>
      </p:pic>
      <p:pic>
        <p:nvPicPr>
          <p:cNvPr id="14" name="Picture 6" descr="C:\Users\User\Desktop\для праздника\КРАСИВЫЙ И ЭФФЕКТНЫЙ ДЕКОР\0_84d33_84686733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147872"/>
            <a:ext cx="755576" cy="71012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4EB3-33D2-4D6B-B69E-2C215C1D477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48BD-6089-48A5-8F08-7AAFFD8D08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8639944" cy="6858000"/>
            <a:chOff x="0" y="0"/>
            <a:chExt cx="8639944" cy="6858000"/>
          </a:xfrm>
        </p:grpSpPr>
        <p:pic>
          <p:nvPicPr>
            <p:cNvPr id="9" name="Picture 6" descr="C:\Users\User\Desktop\для праздника\КРАСИВЫЙ И ЭФФЕКТНЫЙ ДЕКОР\0_84d33_84686733_M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589240"/>
              <a:ext cx="611560" cy="777804"/>
            </a:xfrm>
            <a:prstGeom prst="rect">
              <a:avLst/>
            </a:prstGeom>
            <a:noFill/>
          </p:spPr>
        </p:pic>
        <p:grpSp>
          <p:nvGrpSpPr>
            <p:cNvPr id="10" name="Группа 34"/>
            <p:cNvGrpSpPr/>
            <p:nvPr userDrawn="1"/>
          </p:nvGrpSpPr>
          <p:grpSpPr>
            <a:xfrm>
              <a:off x="0" y="0"/>
              <a:ext cx="8639944" cy="6858000"/>
              <a:chOff x="0" y="0"/>
              <a:chExt cx="8639944" cy="6858000"/>
            </a:xfrm>
          </p:grpSpPr>
          <p:pic>
            <p:nvPicPr>
              <p:cNvPr id="11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0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2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548680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3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124744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4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700808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5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2276872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6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285293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7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3501008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8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4005064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9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4581128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0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5085184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1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71600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2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19672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3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95736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4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99792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5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75856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6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51920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7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427984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8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76056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9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652120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0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228184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1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804248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2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380312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3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028384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4" name="Picture 2" descr="C:\Users\User\Desktop\для праздника\ДЕКОР НА ПРОЗРАЧНОМ ФОНЕ\0_75540_ff22bfb4_L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7607133">
                <a:off x="262217" y="5665330"/>
                <a:ext cx="808614" cy="1067478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5" name="Picture 4" descr="C:\Users\User\Desktop\для праздника\ДЕКОР НА ПРОЗРАЧНОМ ФОНЕ\0_75544_743df07d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81294">
            <a:off x="7808527" y="38445"/>
            <a:ext cx="1258979" cy="11614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4EB3-33D2-4D6B-B69E-2C215C1D477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48BD-6089-48A5-8F08-7AAFFD8D08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8639944" cy="6858000"/>
            <a:chOff x="0" y="0"/>
            <a:chExt cx="8639944" cy="6858000"/>
          </a:xfrm>
        </p:grpSpPr>
        <p:pic>
          <p:nvPicPr>
            <p:cNvPr id="11" name="Picture 6" descr="C:\Users\User\Desktop\для праздника\КРАСИВЫЙ И ЭФФЕКТНЫЙ ДЕКОР\0_84d33_84686733_M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589240"/>
              <a:ext cx="611560" cy="777804"/>
            </a:xfrm>
            <a:prstGeom prst="rect">
              <a:avLst/>
            </a:prstGeom>
            <a:noFill/>
          </p:spPr>
        </p:pic>
        <p:grpSp>
          <p:nvGrpSpPr>
            <p:cNvPr id="12" name="Группа 34"/>
            <p:cNvGrpSpPr/>
            <p:nvPr userDrawn="1"/>
          </p:nvGrpSpPr>
          <p:grpSpPr>
            <a:xfrm>
              <a:off x="0" y="0"/>
              <a:ext cx="8639944" cy="6858000"/>
              <a:chOff x="0" y="0"/>
              <a:chExt cx="8639944" cy="6858000"/>
            </a:xfrm>
          </p:grpSpPr>
          <p:pic>
            <p:nvPicPr>
              <p:cNvPr id="13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0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4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548680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5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124744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6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700808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7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2276872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8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285293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9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3501008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0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4005064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1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4581128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2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5085184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3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71600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4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19672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5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95736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6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99792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7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75856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8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51920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9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427984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0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76056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1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652120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2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228184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3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804248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4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380312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5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028384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6" name="Picture 2" descr="C:\Users\User\Desktop\для праздника\ДЕКОР НА ПРОЗРАЧНОМ ФОНЕ\0_75540_ff22bfb4_L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7607133">
                <a:off x="262217" y="5665330"/>
                <a:ext cx="808614" cy="1067478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7" name="Picture 4" descr="C:\Users\User\Desktop\для праздника\ДЕКОР НА ПРОЗРАЧНОМ ФОНЕ\0_75544_743df07d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81294">
            <a:off x="7808527" y="38445"/>
            <a:ext cx="1258979" cy="11614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4EB3-33D2-4D6B-B69E-2C215C1D477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48BD-6089-48A5-8F08-7AAFFD8D08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8639944" cy="6858000"/>
            <a:chOff x="0" y="0"/>
            <a:chExt cx="8639944" cy="6858000"/>
          </a:xfrm>
        </p:grpSpPr>
        <p:pic>
          <p:nvPicPr>
            <p:cNvPr id="7" name="Picture 6" descr="C:\Users\User\Desktop\для праздника\КРАСИВЫЙ И ЭФФЕКТНЫЙ ДЕКОР\0_84d33_84686733_M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589240"/>
              <a:ext cx="611560" cy="777804"/>
            </a:xfrm>
            <a:prstGeom prst="rect">
              <a:avLst/>
            </a:prstGeom>
            <a:noFill/>
          </p:spPr>
        </p:pic>
        <p:grpSp>
          <p:nvGrpSpPr>
            <p:cNvPr id="8" name="Группа 34"/>
            <p:cNvGrpSpPr/>
            <p:nvPr userDrawn="1"/>
          </p:nvGrpSpPr>
          <p:grpSpPr>
            <a:xfrm>
              <a:off x="0" y="0"/>
              <a:ext cx="8639944" cy="6858000"/>
              <a:chOff x="0" y="0"/>
              <a:chExt cx="8639944" cy="6858000"/>
            </a:xfrm>
          </p:grpSpPr>
          <p:pic>
            <p:nvPicPr>
              <p:cNvPr id="9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0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0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548680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1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124744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2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700808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3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2276872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4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285293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5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3501008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6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4005064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7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4581128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8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5085184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9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71600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0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19672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1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95736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2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99792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3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75856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4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51920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5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427984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6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76056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7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652120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8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228184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9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804248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0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380312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1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028384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2" name="Picture 2" descr="C:\Users\User\Desktop\для праздника\ДЕКОР НА ПРОЗРАЧНОМ ФОНЕ\0_75540_ff22bfb4_L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7607133">
                <a:off x="262217" y="5665330"/>
                <a:ext cx="808614" cy="1067478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3" name="Picture 4" descr="C:\Users\User\Desktop\для праздника\ДЕКОР НА ПРОЗРАЧНОМ ФОНЕ\0_75544_743df07d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81294">
            <a:off x="7808527" y="38445"/>
            <a:ext cx="1258979" cy="11614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4EB3-33D2-4D6B-B69E-2C215C1D477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48BD-6089-48A5-8F08-7AAFFD8D08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8639944" cy="6858000"/>
            <a:chOff x="0" y="0"/>
            <a:chExt cx="8639944" cy="6858000"/>
          </a:xfrm>
        </p:grpSpPr>
        <p:pic>
          <p:nvPicPr>
            <p:cNvPr id="6" name="Picture 6" descr="C:\Users\User\Desktop\для праздника\КРАСИВЫЙ И ЭФФЕКТНЫЙ ДЕКОР\0_84d33_84686733_M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589240"/>
              <a:ext cx="611560" cy="777804"/>
            </a:xfrm>
            <a:prstGeom prst="rect">
              <a:avLst/>
            </a:prstGeom>
            <a:noFill/>
          </p:spPr>
        </p:pic>
        <p:grpSp>
          <p:nvGrpSpPr>
            <p:cNvPr id="7" name="Группа 34"/>
            <p:cNvGrpSpPr/>
            <p:nvPr userDrawn="1"/>
          </p:nvGrpSpPr>
          <p:grpSpPr>
            <a:xfrm>
              <a:off x="0" y="0"/>
              <a:ext cx="8639944" cy="6858000"/>
              <a:chOff x="0" y="0"/>
              <a:chExt cx="8639944" cy="6858000"/>
            </a:xfrm>
          </p:grpSpPr>
          <p:pic>
            <p:nvPicPr>
              <p:cNvPr id="8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0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9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548680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0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124744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1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700808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2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2276872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3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285293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4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3501008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5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4005064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6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4581128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7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5085184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8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71600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9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19672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0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95736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1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99792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2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75856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3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51920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4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427984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5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76056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6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652120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7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228184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8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804248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9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380312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0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028384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C:\Users\User\Desktop\для праздника\ДЕКОР НА ПРОЗРАЧНОМ ФОНЕ\0_75540_ff22bfb4_L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7607133">
                <a:off x="262217" y="5665330"/>
                <a:ext cx="808614" cy="1067478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2" name="Picture 4" descr="C:\Users\User\Desktop\для праздника\ДЕКОР НА ПРОЗРАЧНОМ ФОНЕ\0_75544_743df07d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81294">
            <a:off x="7808527" y="38445"/>
            <a:ext cx="1258979" cy="11614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4EB3-33D2-4D6B-B69E-2C215C1D477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48BD-6089-48A5-8F08-7AAFFD8D08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8639944" cy="6858000"/>
            <a:chOff x="0" y="0"/>
            <a:chExt cx="8639944" cy="6858000"/>
          </a:xfrm>
        </p:grpSpPr>
        <p:pic>
          <p:nvPicPr>
            <p:cNvPr id="9" name="Picture 6" descr="C:\Users\User\Desktop\для праздника\КРАСИВЫЙ И ЭФФЕКТНЫЙ ДЕКОР\0_84d33_84686733_M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589240"/>
              <a:ext cx="611560" cy="777804"/>
            </a:xfrm>
            <a:prstGeom prst="rect">
              <a:avLst/>
            </a:prstGeom>
            <a:noFill/>
          </p:spPr>
        </p:pic>
        <p:grpSp>
          <p:nvGrpSpPr>
            <p:cNvPr id="10" name="Группа 34"/>
            <p:cNvGrpSpPr/>
            <p:nvPr userDrawn="1"/>
          </p:nvGrpSpPr>
          <p:grpSpPr>
            <a:xfrm>
              <a:off x="0" y="0"/>
              <a:ext cx="8639944" cy="6858000"/>
              <a:chOff x="0" y="0"/>
              <a:chExt cx="8639944" cy="6858000"/>
            </a:xfrm>
          </p:grpSpPr>
          <p:pic>
            <p:nvPicPr>
              <p:cNvPr id="11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0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2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548680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3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124744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4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700808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5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2276872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6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285293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7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3501008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8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4005064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9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4581128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0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5085184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1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71600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2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19672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3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95736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4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99792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5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75856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6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51920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7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427984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8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76056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9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652120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0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228184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1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804248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2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380312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3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028384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4" name="Picture 2" descr="C:\Users\User\Desktop\для праздника\ДЕКОР НА ПРОЗРАЧНОМ ФОНЕ\0_75540_ff22bfb4_L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7607133">
                <a:off x="262217" y="5665330"/>
                <a:ext cx="808614" cy="1067478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5" name="Picture 4" descr="C:\Users\User\Desktop\для праздника\ДЕКОР НА ПРОЗРАЧНОМ ФОНЕ\0_75544_743df07d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81294">
            <a:off x="7808527" y="38445"/>
            <a:ext cx="1258979" cy="11614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4EB3-33D2-4D6B-B69E-2C215C1D477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48BD-6089-48A5-8F08-7AAFFD8D08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8639944" cy="6858000"/>
            <a:chOff x="0" y="0"/>
            <a:chExt cx="8639944" cy="6858000"/>
          </a:xfrm>
        </p:grpSpPr>
        <p:pic>
          <p:nvPicPr>
            <p:cNvPr id="9" name="Picture 6" descr="C:\Users\User\Desktop\для праздника\КРАСИВЫЙ И ЭФФЕКТНЫЙ ДЕКОР\0_84d33_84686733_M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589240"/>
              <a:ext cx="611560" cy="777804"/>
            </a:xfrm>
            <a:prstGeom prst="rect">
              <a:avLst/>
            </a:prstGeom>
            <a:noFill/>
          </p:spPr>
        </p:pic>
        <p:grpSp>
          <p:nvGrpSpPr>
            <p:cNvPr id="10" name="Группа 34"/>
            <p:cNvGrpSpPr/>
            <p:nvPr userDrawn="1"/>
          </p:nvGrpSpPr>
          <p:grpSpPr>
            <a:xfrm>
              <a:off x="0" y="0"/>
              <a:ext cx="8639944" cy="6858000"/>
              <a:chOff x="0" y="0"/>
              <a:chExt cx="8639944" cy="6858000"/>
            </a:xfrm>
          </p:grpSpPr>
          <p:pic>
            <p:nvPicPr>
              <p:cNvPr id="11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0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2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548680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3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124744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4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700808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5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2276872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6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285293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7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3501008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8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4005064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19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4581128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0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5085184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1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71600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2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19672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3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95736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4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99792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5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75856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6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51920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7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427984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8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76056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29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652120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0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228184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1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804248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2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380312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3" name="Picture 6" descr="C:\Users\User\Desktop\для праздника\КРАСИВЫЙ И ЭФФЕКТНЫЙ ДЕКОР\0_84d33_84686733_M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028384" y="6080196"/>
                <a:ext cx="611560" cy="777804"/>
              </a:xfrm>
              <a:prstGeom prst="rect">
                <a:avLst/>
              </a:prstGeom>
              <a:noFill/>
            </p:spPr>
          </p:pic>
          <p:pic>
            <p:nvPicPr>
              <p:cNvPr id="34" name="Picture 2" descr="C:\Users\User\Desktop\для праздника\ДЕКОР НА ПРОЗРАЧНОМ ФОНЕ\0_75540_ff22bfb4_L.jp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7607133">
                <a:off x="262217" y="5665330"/>
                <a:ext cx="808614" cy="1067478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5" name="Picture 4" descr="C:\Users\User\Desktop\для праздника\ДЕКОР НА ПРОЗРАЧНОМ ФОНЕ\0_75544_743df07d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81294">
            <a:off x="7808527" y="38445"/>
            <a:ext cx="1258979" cy="11614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84EB3-33D2-4D6B-B69E-2C215C1D477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48BD-6089-48A5-8F08-7AAFFD8D0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6600" b="1" kern="1200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0033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petskinfo.ru/photo/theme/066/356/main.jpg" TargetMode="External"/><Relationship Id="rId7" Type="http://schemas.openxmlformats.org/officeDocument/2006/relationships/hyperlink" Target="http://f1.live4fun.ru/pictures/img_4987759_6962_pghttp:/www.newsn.ru/images/cms-image-000008461.jpghttp:/www.catster.com/files/post_images/7566c01e4fd9fa66259f974405521936.jpg" TargetMode="External"/><Relationship Id="rId2" Type="http://schemas.openxmlformats.org/officeDocument/2006/relationships/hyperlink" Target="http://www.omsk300.ru/images/upload/%D0%B2%D0%B5%D1%80%D1%852(27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.cap.ru/home/4476/bnrs/opasno.jpghttp:/s1.maminuklubs.lv/cache/c4/18/c418109e2462826c7c01034730be9f8f.jpg" TargetMode="External"/><Relationship Id="rId5" Type="http://schemas.openxmlformats.org/officeDocument/2006/relationships/hyperlink" Target="http://s00.yaplakal.com/pics/pics_original/8/2/7/2369728.jpg" TargetMode="External"/><Relationship Id="rId4" Type="http://schemas.openxmlformats.org/officeDocument/2006/relationships/hyperlink" Target="http://900igr.net/datai/informatika/Tekst-v-Openoffice/0001-001-Raboty-uchaschikhsja-v-protsesse-osvoenija-OpenOffice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rnusha.ru/post266347491" TargetMode="External"/><Relationship Id="rId2" Type="http://schemas.openxmlformats.org/officeDocument/2006/relationships/hyperlink" Target="http://arnusha.ru/post22703936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otki.yandex.ru/users/ladyo2004/view/348948/?page=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Компьютер: </a:t>
            </a:r>
            <a:br>
              <a:rPr lang="ru-RU" sz="4000" dirty="0" smtClean="0"/>
            </a:br>
            <a:r>
              <a:rPr lang="ru-RU" sz="4000" dirty="0" smtClean="0"/>
              <a:t>все «за» и «против»</a:t>
            </a:r>
            <a:endParaRPr lang="ru-RU" sz="4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87824" y="4581128"/>
            <a:ext cx="5904656" cy="2276872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4608512" cy="6858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Детей очень привлекает в компьютерных играх и обучающих программах возможность действовать самостоятельно (им никто не навязывает своего мнения) и принимать любые решения. Им кажется, что они ведут себя как взрослые. Но, к сожалению, в этот момент они не задумываются о последствиях своих действий и решений. 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146" name="Picture 2" descr="C:\Users\Лена\Desktop\c418109e2462826c7c01034730be9f8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410445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2938338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Психологи бьют тревогу. Сейчас подрастает поколение детей, в жизнь которых компьютер вошёл с пеленок. Они высказывают опасения, что многие представители этого поколения вырастут инфантильными затворниками, боящимися людей, не отвечающими за поступки, уверенными, что жизнь можно прожить начерно сколько угодно раз. 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170" name="Picture 2" descr="C:\Users\Лена\Desktop\img_4987759_6962_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96952"/>
            <a:ext cx="648072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0263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Если вы не хотите своему ребенку такого будущего, ограничьте время его общения с компьютером. </a:t>
            </a:r>
            <a:endParaRPr lang="ru-RU" sz="2800" dirty="0"/>
          </a:p>
        </p:txBody>
      </p:sp>
      <p:pic>
        <p:nvPicPr>
          <p:cNvPr id="8194" name="Picture 2" descr="C:\Users\Лена\Desktop\cms-image-0000084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1124744"/>
            <a:ext cx="4402137" cy="4752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293833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Для этого достаточно установить пароль, чтобы ребенок мог иметь доступ к компьютеру только с вашего позволения, и вы могли контролировать время этого общения. </a:t>
            </a:r>
            <a:br>
              <a:rPr lang="ru-RU" sz="3100" dirty="0" smtClean="0"/>
            </a:br>
            <a:r>
              <a:rPr lang="ru-RU" sz="31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9" name="Picture 3" descr="C:\Users\Лена\Desktop\e0f6403964b651ed2a6d0852d0f955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575"/>
            <a:ext cx="7128792" cy="4065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27784" y="2276872"/>
            <a:ext cx="5866928" cy="3492103"/>
          </a:xfrm>
        </p:spPr>
        <p:txBody>
          <a:bodyPr>
            <a:normAutofit/>
          </a:bodyPr>
          <a:lstStyle/>
          <a:p>
            <a:r>
              <a:rPr lang="ru-RU" dirty="0" smtClean="0"/>
              <a:t>  Спасибо </a:t>
            </a:r>
            <a:br>
              <a:rPr lang="ru-RU" dirty="0" smtClean="0"/>
            </a:br>
            <a:r>
              <a:rPr lang="ru-RU" dirty="0" smtClean="0"/>
              <a:t>         за </a:t>
            </a:r>
            <a:br>
              <a:rPr lang="ru-RU" dirty="0" smtClean="0"/>
            </a:br>
            <a:r>
              <a:rPr lang="ru-RU" dirty="0" smtClean="0"/>
              <a:t>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507288" cy="58326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hlinkClick r:id="rId2"/>
              </a:rPr>
              <a:t>http://www.omsk300.ru/images/upload/%D0%B2%D0%B5%D1%80%D1%852(27).jpg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http://www.lipetskinfo.ru/photo/theme/066/356/main.jpg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4"/>
              </a:rPr>
              <a:t>http://900igr.net/datai/informatika/Tekst-v-Openoffice/0001-001-Raboty-uchaschikhsja-v-protsesse-osvoenija-OpenOffice.jpg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5"/>
              </a:rPr>
              <a:t>http://s00.yaplakal.com/pics/pics_original/8/2/7/2369728.jpg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6"/>
              </a:rPr>
              <a:t>http://www.edu.cap.ru/home/4476/bnrs/opasno.jpghttp://s1.maminuklubs.lv/cache/c4/18/c418109e2462826c7c01034730be9f8f.jpg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7"/>
              </a:rPr>
              <a:t>http://f1.live4fun.ru/pictures/img_4987759_6962_pghttp://www.newsn.ru/images/cms-image-000008461.jpghttp://www.catster.com/files/post_images/7566c01e4fd9fa66259f974405521936.jpg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 smtClean="0">
                <a:hlinkClick r:id="rId2"/>
              </a:rPr>
              <a:t>http://arnusha.ru/post227039360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http://arnusha.ru/post266347491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http://fotki.yandex.ru/users/ladyo2004/view/348948/?page=3</a:t>
            </a:r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/>
              <a:t>Подготовила:</a:t>
            </a:r>
          </a:p>
          <a:p>
            <a:r>
              <a:rPr lang="ru-RU" sz="2800" dirty="0" smtClean="0"/>
              <a:t>Учитель русского языка и литературы Мичуринской средней школы Тихонова Надежда Андреевна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5614392" cy="1368152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636912"/>
            <a:ext cx="7776864" cy="3672408"/>
          </a:xfrm>
        </p:spPr>
        <p:txBody>
          <a:bodyPr/>
          <a:lstStyle/>
          <a:p>
            <a:r>
              <a:rPr lang="ru-RU" dirty="0" smtClean="0"/>
              <a:t>Профилактика компьютерной зависимости;</a:t>
            </a:r>
          </a:p>
          <a:p>
            <a:r>
              <a:rPr lang="ru-RU" dirty="0" smtClean="0"/>
              <a:t>Беседа с родителями о занятиях детей.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ена\Desktop\7566c01e4fd9fa66259f974405521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984776" cy="478853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интересно!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19456" cy="112474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Значение компьютера в жизни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8640960" cy="34563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000" dirty="0" smtClean="0"/>
              <a:t>Человек – мыслящее существо. Для нас информация имеет очень большое значение.</a:t>
            </a:r>
          </a:p>
          <a:p>
            <a:pPr>
              <a:buNone/>
            </a:pPr>
            <a:r>
              <a:rPr lang="ru-RU" sz="3000" dirty="0" smtClean="0"/>
              <a:t>    Компьютер является лучшим инструментом хранения и обработки информации. </a:t>
            </a:r>
          </a:p>
          <a:p>
            <a:pPr>
              <a:buNone/>
            </a:pPr>
            <a:r>
              <a:rPr lang="ru-RU" sz="3000" dirty="0" smtClean="0"/>
              <a:t>    В разумных пределах работа за компьютером и Интернет полезны для человека. Они развивают, внимание, логику,  мышление. </a:t>
            </a:r>
          </a:p>
          <a:p>
            <a:pPr>
              <a:buNone/>
            </a:pPr>
            <a:endParaRPr lang="ru-RU" sz="3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5445224"/>
            <a:ext cx="8291264" cy="680939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0"/>
            <a:ext cx="4464496" cy="63093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Всё чаще дети предпочитают компьютерную игру настоящей игре со сверстниками, прогулке или спортивным занятиям. Таких детей становится с каждым годом больше.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Лена\Desktop\верх2(27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052736"/>
            <a:ext cx="3749675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-1251520"/>
            <a:ext cx="8136904" cy="56166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Врачи и психологи выяснили, что дети младше 10 лет, пристрастившиеся к компьютеру, физически развиваются медленнее своих сверстников. Они не добирают необходимой в этом возрасте двигательной активности, но главное, они сильно отстают в психическом развитии. </a:t>
            </a:r>
            <a:endParaRPr lang="ru-RU" sz="2800" dirty="0"/>
          </a:p>
        </p:txBody>
      </p:sp>
      <p:pic>
        <p:nvPicPr>
          <p:cNvPr id="2050" name="Picture 2" descr="C:\Users\Лена\Desktop\ma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852936"/>
            <a:ext cx="6136249" cy="3273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3226370"/>
          </a:xfrm>
        </p:spPr>
        <p:txBody>
          <a:bodyPr>
            <a:noAutofit/>
          </a:bodyPr>
          <a:lstStyle/>
          <a:p>
            <a:r>
              <a:rPr lang="ru-RU" sz="2800" dirty="0" smtClean="0"/>
              <a:t>У любителей компьютера есть собственный мирок, в который доступ посторонним закрыт. Навыки нормального, а не электронного общения не развиваются совсем. А без них невозможно ни учиться, ни жить в человеческом сообществе. 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4" name="Picture 2" descr="C:\Users\Лена\Desktop\0001-001-Raboty-uchaschikhsja-v-protsesse-osvoenija-OpenOffi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087255"/>
            <a:ext cx="4968552" cy="3222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104456" cy="589066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Ребенок, днями просиживающий за компьютером, полностью абстрагируется от окружающего мира и теряет связь с реальностью. Про таких людей раньше говорили: «не от мира сего». 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098" name="Picture 2" descr="C:\Users\Лена\Desktop\2369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4032448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Живя «компьютерной» жизнью, ребенок всегда имеет возможность исправить любую свою ошибку путем многочисленных повторов. В жизни ему никто такой возможности не даст, а отвечать за свои слова и поступки он не привык.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122" name="Picture 2" descr="C:\Users\Лена\Desktop\opasn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912"/>
            <a:ext cx="6408712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елк и цвет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Шелк и цветы</Template>
  <TotalTime>131</TotalTime>
  <Words>441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Шелк и цветы</vt:lpstr>
      <vt:lpstr>Компьютер:  все «за» и «против»</vt:lpstr>
      <vt:lpstr>Цель:</vt:lpstr>
      <vt:lpstr>Как интересно!</vt:lpstr>
      <vt:lpstr>Значение компьютера в жизни</vt:lpstr>
      <vt:lpstr>Всё чаще дети предпочитают компьютерную игру настоящей игре со сверстниками, прогулке или спортивным занятиям. Таких детей становится с каждым годом больше.</vt:lpstr>
      <vt:lpstr>Врачи и психологи выяснили, что дети младше 10 лет, пристрастившиеся к компьютеру, физически развиваются медленнее своих сверстников. Они не добирают необходимой в этом возрасте двигательной активности, но главное, они сильно отстают в психическом развитии. </vt:lpstr>
      <vt:lpstr>У любителей компьютера есть собственный мирок, в который доступ посторонним закрыт. Навыки нормального, а не электронного общения не развиваются совсем. А без них невозможно ни учиться, ни жить в человеческом сообществе.  </vt:lpstr>
      <vt:lpstr>Ребенок, днями просиживающий за компьютером, полностью абстрагируется от окружающего мира и теряет связь с реальностью. Про таких людей раньше говорили: «не от мира сего».  </vt:lpstr>
      <vt:lpstr>Живя «компьютерной» жизнью, ребенок всегда имеет возможность исправить любую свою ошибку путем многочисленных повторов. В жизни ему никто такой возможности не даст, а отвечать за свои слова и поступки он не привык.  </vt:lpstr>
      <vt:lpstr>Детей очень привлекает в компьютерных играх и обучающих программах возможность действовать самостоятельно (им никто не навязывает своего мнения) и принимать любые решения. Им кажется, что они ведут себя как взрослые. Но, к сожалению, в этот момент они не задумываются о последствиях своих действий и решений.  </vt:lpstr>
      <vt:lpstr>Психологи бьют тревогу. Сейчас подрастает поколение детей, в жизнь которых компьютер вошёл с пеленок. Они высказывают опасения, что многие представители этого поколения вырастут инфантильными затворниками, боящимися людей, не отвечающими за поступки, уверенными, что жизнь можно прожить начерно сколько угодно раз.  </vt:lpstr>
      <vt:lpstr>Если вы не хотите своему ребенку такого будущего, ограничьте время его общения с компьютером. </vt:lpstr>
      <vt:lpstr>Для этого достаточно установить пароль, чтобы ребенок мог иметь доступ к компьютеру только с вашего позволения, и вы могли контролировать время этого общения.    </vt:lpstr>
      <vt:lpstr>  Спасибо           за  внимание!</vt:lpstr>
      <vt:lpstr>Интернет ресурсы</vt:lpstr>
      <vt:lpstr>Интернет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17</cp:revision>
  <dcterms:created xsi:type="dcterms:W3CDTF">2014-04-04T21:40:14Z</dcterms:created>
  <dcterms:modified xsi:type="dcterms:W3CDTF">2015-04-18T12:33:30Z</dcterms:modified>
</cp:coreProperties>
</file>