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78" r:id="rId34"/>
    <p:sldId id="279" r:id="rId35"/>
    <p:sldId id="28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BD03-3283-4B11-92D7-CF017E07F5F7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6FA2-A907-4EDA-89F7-B007E5A340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BD03-3283-4B11-92D7-CF017E07F5F7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6FA2-A907-4EDA-89F7-B007E5A340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BD03-3283-4B11-92D7-CF017E07F5F7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6FA2-A907-4EDA-89F7-B007E5A340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BD03-3283-4B11-92D7-CF017E07F5F7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6FA2-A907-4EDA-89F7-B007E5A340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BD03-3283-4B11-92D7-CF017E07F5F7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6FA2-A907-4EDA-89F7-B007E5A340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BD03-3283-4B11-92D7-CF017E07F5F7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6FA2-A907-4EDA-89F7-B007E5A340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BD03-3283-4B11-92D7-CF017E07F5F7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6FA2-A907-4EDA-89F7-B007E5A340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BD03-3283-4B11-92D7-CF017E07F5F7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6FA2-A907-4EDA-89F7-B007E5A340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BD03-3283-4B11-92D7-CF017E07F5F7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6FA2-A907-4EDA-89F7-B007E5A340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BD03-3283-4B11-92D7-CF017E07F5F7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6FA2-A907-4EDA-89F7-B007E5A340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BD03-3283-4B11-92D7-CF017E07F5F7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6FA2-A907-4EDA-89F7-B007E5A340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BD03-3283-4B11-92D7-CF017E07F5F7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86FA2-A907-4EDA-89F7-B007E5A3408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detionline.com/" TargetMode="External"/><Relationship Id="rId2" Type="http://schemas.openxmlformats.org/officeDocument/2006/relationships/hyperlink" Target="mailto:helpline@detionline.com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varezhka.biz/forum/index.php?sid=87b9f754ead1ea6f1e69913271757df0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289" name="Object 1"/>
          <p:cNvGraphicFramePr>
            <a:graphicFrameLocks noChangeAspect="1"/>
          </p:cNvGraphicFramePr>
          <p:nvPr/>
        </p:nvGraphicFramePr>
        <p:xfrm>
          <a:off x="0" y="0"/>
          <a:ext cx="9144000" cy="6874933"/>
        </p:xfrm>
        <a:graphic>
          <a:graphicData uri="http://schemas.openxmlformats.org/presentationml/2006/ole">
            <p:oleObj spid="_x0000_s12289" name="Слайд" r:id="rId3" imgW="4250483" imgH="3188188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2. Электронная почта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2600" y="2463800"/>
            <a:ext cx="3986213" cy="2798763"/>
          </a:xfrm>
          <a:prstGeom prst="rect">
            <a:avLst/>
          </a:prstGeom>
          <a:noFill/>
        </p:spPr>
      </p:pic>
      <p:sp>
        <p:nvSpPr>
          <p:cNvPr id="4" name="Rectangle 8"/>
          <p:cNvSpPr txBox="1">
            <a:spLocks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Основные опасности: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Спам (навязчивая реклама)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Ложные предложения работы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Инфицирование вирусами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Научите детей быть бдительными по отношению к письмам из неизвестных источников</a:t>
            </a: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3. Программы обмена файлами</a:t>
            </a:r>
          </a:p>
        </p:txBody>
      </p:sp>
      <p:pic>
        <p:nvPicPr>
          <p:cNvPr id="3" name="Picture 7" descr="NF110_Shark_netbook_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2247900"/>
            <a:ext cx="4038600" cy="3230563"/>
          </a:xfrm>
          <a:prstGeom prst="rect">
            <a:avLst/>
          </a:prstGeom>
        </p:spPr>
      </p:pic>
      <p:sp>
        <p:nvSpPr>
          <p:cNvPr id="4" name="Rectangle 8"/>
          <p:cNvSpPr txBox="1">
            <a:spLocks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Основная опасность – инфицирование вирусами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Необходимо проверять каждый скаченный файл!</a:t>
            </a: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4. Социальные сети и блоги</a:t>
            </a:r>
          </a:p>
        </p:txBody>
      </p:sp>
      <p:sp>
        <p:nvSpPr>
          <p:cNvPr id="3" name="Rectangle 4"/>
          <p:cNvSpPr txBox="1">
            <a:spLocks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Основная опасность – незнакомые люди могут быть опасны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Научите детей не называть своих личных данных незнакомым людям!</a:t>
            </a:r>
          </a:p>
        </p:txBody>
      </p:sp>
      <p:pic>
        <p:nvPicPr>
          <p:cNvPr id="4" name="Picture 8" descr="paulmann_%D0%A1%D0%BE%D1%86%D0%B8%D0%B0%D0%BB%D1%8C%D0%BD%D1%8B%D0%B5%20%D1%81%D0%B5%D1%82%D0%B8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2727325"/>
            <a:ext cx="4038600" cy="227171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5. Мобильные телефоны с выходом в Интернет</a:t>
            </a:r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Основные опасности:</a:t>
            </a: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Подозрительные сообщения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Незнакомцы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Вредоносные программы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Научите детей не отвечать на сообщения из неизвестных источников и не соглашаться на встречу с незнакомцами!</a:t>
            </a:r>
          </a:p>
        </p:txBody>
      </p:sp>
      <p:pic>
        <p:nvPicPr>
          <p:cNvPr id="4" name="Picture 8" descr="1283936374_archostablet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843088"/>
            <a:ext cx="40386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Рекомендации психологов для профилактики Интернет-зависимости у детей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468313" y="836613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Ограничьте количество времени, которое дети могут проводить в Интернете</a:t>
            </a:r>
            <a:endParaRPr kumimoji="0" lang="ru-RU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6" descr="Картинка 14 из 631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95513" y="2349500"/>
            <a:ext cx="4733925" cy="3905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468313" y="836613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Не ставьте компьютер в комнате ребенка</a:t>
            </a:r>
            <a:r>
              <a:rPr kumimoji="0" lang="ru-RU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3" name="Picture 7" descr="main-8968-fd224c17c148a2a7ff2b098f40c73a0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24075" y="2420938"/>
            <a:ext cx="4983163" cy="3657600"/>
          </a:xfrm>
          <a:prstGeom prst="rect">
            <a:avLst/>
          </a:prstGeom>
        </p:spPr>
      </p:pic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2411413" y="2133600"/>
            <a:ext cx="4537075" cy="4464050"/>
          </a:xfrm>
          <a:custGeom>
            <a:avLst/>
            <a:gdLst>
              <a:gd name="T0" fmla="*/ 2268538 w 21600"/>
              <a:gd name="T1" fmla="*/ 0 h 21600"/>
              <a:gd name="T2" fmla="*/ 664387 w 21600"/>
              <a:gd name="T3" fmla="*/ 653694 h 21600"/>
              <a:gd name="T4" fmla="*/ 0 w 21600"/>
              <a:gd name="T5" fmla="*/ 2232025 h 21600"/>
              <a:gd name="T6" fmla="*/ 664387 w 21600"/>
              <a:gd name="T7" fmla="*/ 3810356 h 21600"/>
              <a:gd name="T8" fmla="*/ 2268538 w 21600"/>
              <a:gd name="T9" fmla="*/ 4464050 h 21600"/>
              <a:gd name="T10" fmla="*/ 3872688 w 21600"/>
              <a:gd name="T11" fmla="*/ 3810356 h 21600"/>
              <a:gd name="T12" fmla="*/ 4537075 w 21600"/>
              <a:gd name="T13" fmla="*/ 2232025 h 21600"/>
              <a:gd name="T14" fmla="*/ 3872688 w 21600"/>
              <a:gd name="T15" fmla="*/ 65369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468313" y="836613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Выясните, что ваш ребенок любит делать в Интернете</a:t>
            </a:r>
            <a:r>
              <a:rPr kumimoji="0" lang="ru-RU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3" name="Picture 8" descr="canstockphoto1214803min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19250" y="2276475"/>
            <a:ext cx="5832475" cy="389413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468313" y="836613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Не подавайте детям плохой пример! Не проводите много времени у компьютера</a:t>
            </a:r>
            <a:r>
              <a:rPr kumimoji="0" lang="ru-RU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3" name="Picture 7" descr="za_computer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19250" y="2492375"/>
            <a:ext cx="6481763" cy="391636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Советы по безопасности, или Как Вы можете защитить своих детей</a:t>
            </a:r>
            <a:b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</a:br>
            <a:endParaRPr kumimoji="0" lang="ru-RU" sz="4000" b="1" i="0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8625" y="142875"/>
            <a:ext cx="8229600" cy="1143000"/>
          </a:xfrm>
          <a:prstGeom prst="rect">
            <a:avLst/>
          </a:prstGeom>
        </p:spPr>
        <p:txBody>
          <a:bodyPr rtlCol="0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Вопросы для обсуждения с родителями: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7" name="Выноска-облако 6"/>
          <p:cNvSpPr>
            <a:spLocks noChangeArrowheads="1"/>
          </p:cNvSpPr>
          <p:nvPr/>
        </p:nvSpPr>
        <p:spPr bwMode="auto">
          <a:xfrm>
            <a:off x="5000625" y="1143000"/>
            <a:ext cx="3857625" cy="2357438"/>
          </a:xfrm>
          <a:prstGeom prst="cloudCallout">
            <a:avLst>
              <a:gd name="adj1" fmla="val -20824"/>
              <a:gd name="adj2" fmla="val 28384"/>
            </a:avLst>
          </a:prstGeom>
          <a:solidFill>
            <a:srgbClr val="B9CDE5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/>
            <a:r>
              <a:rPr lang="ru-RU" dirty="0"/>
              <a:t>Что сделаем, чтобы не повторять ежедневно: “Ты опять весь день просидел (а) за компьютером”?</a:t>
            </a: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142875" y="1071563"/>
            <a:ext cx="3286125" cy="3365500"/>
            <a:chOff x="90" y="675"/>
            <a:chExt cx="2070" cy="1576"/>
          </a:xfrm>
        </p:grpSpPr>
        <p:sp>
          <p:nvSpPr>
            <p:cNvPr id="9" name="Выноска-облако 8"/>
            <p:cNvSpPr>
              <a:spLocks noChangeArrowheads="1"/>
            </p:cNvSpPr>
            <p:nvPr/>
          </p:nvSpPr>
          <p:spPr bwMode="auto">
            <a:xfrm flipH="1">
              <a:off x="90" y="675"/>
              <a:ext cx="2070" cy="1576"/>
            </a:xfrm>
            <a:prstGeom prst="cloudCallout">
              <a:avLst>
                <a:gd name="adj1" fmla="val -20824"/>
                <a:gd name="adj2" fmla="val 27093"/>
              </a:avLst>
            </a:prstGeom>
            <a:solidFill>
              <a:srgbClr val="E6B9B8"/>
            </a:solidFill>
            <a:ln w="25400" algn="ctr">
              <a:solidFill>
                <a:srgbClr val="D99694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b="1" dirty="0">
                <a:latin typeface="+mn-lt"/>
              </a:endParaRPr>
            </a:p>
          </p:txBody>
        </p:sp>
        <p:sp>
          <p:nvSpPr>
            <p:cNvPr id="10" name="TextBox 6"/>
            <p:cNvSpPr txBox="1">
              <a:spLocks noChangeArrowheads="1"/>
            </p:cNvSpPr>
            <p:nvPr/>
          </p:nvSpPr>
          <p:spPr bwMode="auto">
            <a:xfrm>
              <a:off x="315" y="810"/>
              <a:ext cx="1575" cy="1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/>
              <a:r>
                <a:rPr lang="ru-RU" sz="1600"/>
                <a:t>Чем является компьютер в вашей семье? Приведите примеры ситуаций из вашей жизни, связанных с положительными и отрицательными эмоциями по поводу использования компьютера.</a:t>
              </a:r>
            </a:p>
          </p:txBody>
        </p:sp>
      </p:grp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5286375" y="4652963"/>
            <a:ext cx="3643313" cy="2016125"/>
            <a:chOff x="3330" y="2931"/>
            <a:chExt cx="2295" cy="1270"/>
          </a:xfrm>
        </p:grpSpPr>
        <p:sp>
          <p:nvSpPr>
            <p:cNvPr id="12" name="Выноска-облако 11"/>
            <p:cNvSpPr>
              <a:spLocks noChangeArrowheads="1"/>
            </p:cNvSpPr>
            <p:nvPr/>
          </p:nvSpPr>
          <p:spPr bwMode="auto">
            <a:xfrm flipV="1">
              <a:off x="3330" y="2931"/>
              <a:ext cx="2295" cy="1270"/>
            </a:xfrm>
            <a:prstGeom prst="cloudCallout">
              <a:avLst>
                <a:gd name="adj1" fmla="val -20894"/>
                <a:gd name="adj2" fmla="val 42440"/>
              </a:avLst>
            </a:prstGeom>
            <a:solidFill>
              <a:srgbClr val="D7E4BD"/>
            </a:solidFill>
            <a:ln w="25400" algn="ctr">
              <a:solidFill>
                <a:srgbClr val="77933C"/>
              </a:solidFill>
              <a:round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latin typeface="+mn-lt"/>
              </a:endParaRP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3696" y="3158"/>
              <a:ext cx="162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/>
              <a:endParaRPr lang="ru-RU"/>
            </a:p>
            <a:p>
              <a:pPr marL="342900" indent="-342900" algn="ctr"/>
              <a:r>
                <a:rPr lang="ru-RU"/>
                <a:t>Какие опасности ждут Вашего ребенка в сети Интернет?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14313" y="4724400"/>
            <a:ext cx="3571875" cy="1776413"/>
            <a:chOff x="135" y="2976"/>
            <a:chExt cx="2250" cy="1119"/>
          </a:xfrm>
        </p:grpSpPr>
        <p:sp>
          <p:nvSpPr>
            <p:cNvPr id="15" name="Выноска-облако 14"/>
            <p:cNvSpPr>
              <a:spLocks noChangeArrowheads="1"/>
            </p:cNvSpPr>
            <p:nvPr/>
          </p:nvSpPr>
          <p:spPr bwMode="auto">
            <a:xfrm flipH="1" flipV="1">
              <a:off x="135" y="2976"/>
              <a:ext cx="2250" cy="1119"/>
            </a:xfrm>
            <a:prstGeom prst="cloudCallout">
              <a:avLst>
                <a:gd name="adj1" fmla="val -20801"/>
                <a:gd name="adj2" fmla="val 49551"/>
              </a:avLst>
            </a:prstGeom>
            <a:solidFill>
              <a:srgbClr val="F6F6A8"/>
            </a:solidFill>
            <a:ln w="25400" algn="ctr">
              <a:solidFill>
                <a:srgbClr val="FFC000"/>
              </a:solidFill>
              <a:round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latin typeface="+mn-lt"/>
              </a:endParaRPr>
            </a:p>
          </p:txBody>
        </p:sp>
        <p:sp>
          <p:nvSpPr>
            <p:cNvPr id="16" name="TextBox 10"/>
            <p:cNvSpPr txBox="1">
              <a:spLocks noChangeArrowheads="1"/>
            </p:cNvSpPr>
            <p:nvPr/>
          </p:nvSpPr>
          <p:spPr bwMode="auto">
            <a:xfrm>
              <a:off x="431" y="3113"/>
              <a:ext cx="1710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/>
              <a:r>
                <a:rPr lang="ru-RU"/>
                <a:t>Какую пользу извлекает Ваш ребенок при использовании сети Интернет?</a:t>
              </a:r>
            </a:p>
          </p:txBody>
        </p:sp>
      </p:grpSp>
      <p:pic>
        <p:nvPicPr>
          <p:cNvPr id="17" name="Picture 6" descr="Картинка 14 из 631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2708275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1. Создайте список домашних правил Интернета при участии детей.</a:t>
            </a:r>
          </a:p>
        </p:txBody>
      </p:sp>
      <p:pic>
        <p:nvPicPr>
          <p:cNvPr id="3" name="Picture 8" descr="%25D0%25B1%25D0%25B5%25D0%25B7%25D0%25BE%25D0%25BF%25D0%25B0%25D1%2581%25D0%25BD%25D1%258B%25D0%25B9%25D0%25B8%25D0%25BD%25D1%2582%25D0%25B5%25D1%2580%25D0%25BD%25D0%25B5%25D1%25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11638" y="1989138"/>
            <a:ext cx="4464050" cy="33432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2. Используйте программы по защите детей в сети.</a:t>
            </a:r>
          </a:p>
        </p:txBody>
      </p:sp>
      <p:pic>
        <p:nvPicPr>
          <p:cNvPr id="5" name="Picture 8" descr="28d25ad069a09a4576a08f3d1b7f2bf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76825" y="2133600"/>
            <a:ext cx="3598863" cy="359886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Программа «Интернет-Цензор»</a:t>
            </a:r>
            <a:r>
              <a:rPr kumimoji="0" lang="ru-RU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3" name="Picture 9" descr="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76375" y="1916113"/>
            <a:ext cx="6191250" cy="412432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3. Беседуйте с детьми об их друзьях в Интернете и о том, чем они занимаются так, как если бы вы говорили о чем-то другом.</a:t>
            </a:r>
          </a:p>
        </p:txBody>
      </p:sp>
      <p:pic>
        <p:nvPicPr>
          <p:cNvPr id="3" name="Picture 8" descr="327696b8-c787-4e5a-9b33-538406843367-w500-h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48200" y="1619250"/>
            <a:ext cx="4038600" cy="448786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4. Настаивайте, чтобы дети никогда не соглашались на личные встречи с друзьями по Интернету.</a:t>
            </a:r>
          </a:p>
        </p:txBody>
      </p:sp>
      <p:pic>
        <p:nvPicPr>
          <p:cNvPr id="3" name="Picture 13" descr="internet-frien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00563" y="2205038"/>
            <a:ext cx="4175125" cy="3132137"/>
          </a:xfrm>
          <a:prstGeom prst="rect">
            <a:avLst/>
          </a:prstGeom>
        </p:spPr>
      </p:pic>
      <p:sp>
        <p:nvSpPr>
          <p:cNvPr id="4" name="AutoShape 14"/>
          <p:cNvSpPr>
            <a:spLocks noChangeArrowheads="1"/>
          </p:cNvSpPr>
          <p:nvPr/>
        </p:nvSpPr>
        <p:spPr bwMode="auto">
          <a:xfrm>
            <a:off x="4427538" y="1557338"/>
            <a:ext cx="4464050" cy="4537075"/>
          </a:xfrm>
          <a:custGeom>
            <a:avLst/>
            <a:gdLst>
              <a:gd name="T0" fmla="*/ 2232025 w 21600"/>
              <a:gd name="T1" fmla="*/ 0 h 21600"/>
              <a:gd name="T2" fmla="*/ 653694 w 21600"/>
              <a:gd name="T3" fmla="*/ 664387 h 21600"/>
              <a:gd name="T4" fmla="*/ 0 w 21600"/>
              <a:gd name="T5" fmla="*/ 2268538 h 21600"/>
              <a:gd name="T6" fmla="*/ 653694 w 21600"/>
              <a:gd name="T7" fmla="*/ 3872688 h 21600"/>
              <a:gd name="T8" fmla="*/ 2232025 w 21600"/>
              <a:gd name="T9" fmla="*/ 4537075 h 21600"/>
              <a:gd name="T10" fmla="*/ 3810356 w 21600"/>
              <a:gd name="T11" fmla="*/ 3872688 h 21600"/>
              <a:gd name="T12" fmla="*/ 4464050 w 21600"/>
              <a:gd name="T13" fmla="*/ 2268538 h 21600"/>
              <a:gd name="T14" fmla="*/ 3810356 w 21600"/>
              <a:gd name="T15" fmla="*/ 66438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5. Позволяйте детям заходить на детские сайты только с хорошей репутацией.</a:t>
            </a:r>
          </a:p>
        </p:txBody>
      </p:sp>
      <p:pic>
        <p:nvPicPr>
          <p:cNvPr id="3" name="Picture 10" descr="29ba40ac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48200" y="1982788"/>
            <a:ext cx="4038600" cy="3759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>
          <a:xfrm>
            <a:off x="457200" y="1600200"/>
            <a:ext cx="4259263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6. Научите детей никогда не выдавать личную информацию по электронной почте, в чатах, системах мгновенного обмена сообщениями, регистрационных формах, личных профилях и при регистрации на конкурсы в Интернете.</a:t>
            </a:r>
          </a:p>
        </p:txBody>
      </p:sp>
      <p:pic>
        <p:nvPicPr>
          <p:cNvPr id="3" name="Picture 8" descr="gbi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87900" y="2349500"/>
            <a:ext cx="4038600" cy="30289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7. Научите детей не загружать программы без вашего разрешения — они могут ненарочно загрузить вирус или шпионскую программу. </a:t>
            </a:r>
          </a:p>
        </p:txBody>
      </p:sp>
      <p:pic>
        <p:nvPicPr>
          <p:cNvPr id="3" name="Picture 8" descr="MS-Removal-Tool-malware1-600x4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56100" y="2133600"/>
            <a:ext cx="4392613" cy="328136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8. Чтобы ребенок не мог заниматься чем-то посторонним без вашего ведома,  создайте для него учетную запись с ограниченными правами</a:t>
            </a:r>
          </a:p>
        </p:txBody>
      </p:sp>
      <p:pic>
        <p:nvPicPr>
          <p:cNvPr id="3" name="Picture 8" descr="000c8komp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48200" y="2368550"/>
            <a:ext cx="4038600" cy="298926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9. Приучите детей сообщать вам, если что-либо или кто-либо в Сети тревожит их или угрожает.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Оставайтесь спокойными и напомните детям, что они в безопасности, если рассказали вам об этом.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Похвалите их и побуждайте подойти еще раз, если случай повторится. </a:t>
            </a:r>
          </a:p>
        </p:txBody>
      </p:sp>
      <p:pic>
        <p:nvPicPr>
          <p:cNvPr id="3" name="Picture 8" descr="safeinternet2_3108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0" y="2060575"/>
            <a:ext cx="4032250" cy="33067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Результаты анкетирования:</a:t>
            </a:r>
          </a:p>
        </p:txBody>
      </p:sp>
      <p:sp>
        <p:nvSpPr>
          <p:cNvPr id="3" name="Rectangle 4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100 % детей имеют дома компьютер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 среднем ежедневно дети проводят за ним по 2 часа в день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Из видов деятельности, преобладающих в общении с компьютером, дети на первое место поставили – компьютерные игры. 96% из них каждый день играют в компьютерные игры, причем 51% может начать играть, даже не пообедав.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 втором месте – общение в Сети. 70% пользуются Интернетом – из них 100% общаются в социальных сетях, 63% - играют в сетевые онлайн игры.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Далее дети выбирают прослушивание музыки, рисование, печать документов соответственно 46%, 13% и 1%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38% детей при определении рейтинга использования свободного времени на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место поставили компьютер, исключив при этом занятия спортом, прогулки на воздухе, общение с семьёй.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10. Расскажите детям о порнографии в Интернете и направьте их на хорошие сайты о здоровье и половой жизни.</a:t>
            </a:r>
          </a:p>
        </p:txBody>
      </p:sp>
      <p:pic>
        <p:nvPicPr>
          <p:cNvPr id="3" name="Picture 12" descr="011313113171_large3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00563" y="2205038"/>
            <a:ext cx="4032250" cy="302418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11. Настаивайте на том, чтобы дети предоставили вам доступ к своей электронной почте, чтобы вы могли убедиться, что они не общаются с незнакомцами.</a:t>
            </a:r>
          </a:p>
        </p:txBody>
      </p:sp>
      <p:pic>
        <p:nvPicPr>
          <p:cNvPr id="3" name="Picture 6" descr="15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48200" y="2300288"/>
            <a:ext cx="4038600" cy="3125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12. Расскажите детям об ответственном поведении в Интернете.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Ребята ни в коем случае не должны использовать Сеть для хулиганства, сплетен или угроз другим.</a:t>
            </a:r>
          </a:p>
        </p:txBody>
      </p:sp>
      <p:pic>
        <p:nvPicPr>
          <p:cNvPr id="3" name="Picture 10" descr="%D0%B2%D0%B5%D0%B1-%D0%BE%D0%B1%D1%89%D0%B5%D0%BD%D0%B8%D0%B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48200" y="2232025"/>
            <a:ext cx="4038600" cy="326231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 txBox="1">
            <a:spLocks/>
          </p:cNvSpPr>
          <p:nvPr/>
        </p:nvSpPr>
        <p:spPr>
          <a:xfrm>
            <a:off x="827088" y="692150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Линия помощи </a:t>
            </a:r>
            <a:b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«Дети онлайн»</a:t>
            </a:r>
          </a:p>
        </p:txBody>
      </p:sp>
      <p:sp>
        <p:nvSpPr>
          <p:cNvPr id="3" name="Rectangle 11"/>
          <p:cNvSpPr txBox="1">
            <a:spLocks/>
          </p:cNvSpPr>
          <p:nvPr/>
        </p:nvSpPr>
        <p:spPr>
          <a:xfrm>
            <a:off x="1116013" y="2565400"/>
            <a:ext cx="6911975" cy="34559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Телефон 8−800−25−000−15 (звонок по России бесплатный, прием звонков осуществляется по рабочим дням с 9−00 до 18−00 мск).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Эл. адрес: </a:t>
            </a: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/>
              </a:rPr>
              <a:t>helpline@detionline.com</a:t>
            </a: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endParaRPr kumimoji="0" lang="ru-R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Подробнее о Линии помощи вы можете узнать на сайте </a:t>
            </a: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http://detionline.com</a:t>
            </a: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endParaRPr kumimoji="0" lang="ru-R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Будьте внимательны к своим детям!</a:t>
            </a:r>
          </a:p>
        </p:txBody>
      </p:sp>
      <p:pic>
        <p:nvPicPr>
          <p:cNvPr id="3" name="Picture 10" descr="s640x4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46200" y="1600200"/>
            <a:ext cx="645160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Большой палец – над эти я еще хотел(а) бы поработать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Указательный палец – здесь мне были даны конкретные указания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Средний палец – мне совсем не понравилось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Безымянный палец – психологическая атмосфера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Мизинец – мне здесь не хватило</a:t>
            </a:r>
          </a:p>
        </p:txBody>
      </p:sp>
      <p:pic>
        <p:nvPicPr>
          <p:cNvPr id="3" name="Picture 13" descr="ladoshk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404813"/>
            <a:ext cx="3810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Понятие зависимости</a:t>
            </a:r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Зависимость</a:t>
            </a: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 в медицинском смысле определяется как </a:t>
            </a: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навязчивая потребность в приеме привычного вещества</a:t>
            </a: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сопровождающаяся ростом толерантности и выраженными симптомами. 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Рост толерантности означает привыкание ко всё большим и большим дозам.</a:t>
            </a: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Типы Интернет-зависимости</a:t>
            </a:r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Бесконечный веб-серфинг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 — постоянные «путешествия» по Интернету с целью поиска информации.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Пристрастие к виртуальному общению и виртуальным знакомствам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характеризуется большими объёмами переписки, постоянным участием в чатах, форумах, избыточностью знакомых и друзей из Интернета.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Игровая зависимость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— навязчивое увлечение сетевыми играми.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Навязчивая финансовая потребность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— игра по сети в азартные игры, ненужные покупки в интернет-магазинах.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Киберсексуальная зависимость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— навязчивое влечение к посещению порносайтов.</a:t>
            </a:r>
            <a:endParaRPr kumimoji="0" lang="ru-RU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/>
          </p:cNvSpPr>
          <p:nvPr/>
        </p:nvSpPr>
        <p:spPr>
          <a:xfrm>
            <a:off x="611188" y="765175"/>
            <a:ext cx="8278812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Зависимость от Интернета - </a:t>
            </a:r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1476375" y="2060575"/>
            <a:ext cx="6400800" cy="1752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чума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XXI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века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4" name="Picture 6" descr="image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924175"/>
            <a:ext cx="2601913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Рисунок 1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697158"/>
            <a:ext cx="4857784" cy="560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Глобальная сеть играет в жизни детей большую роль</a:t>
            </a:r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Дети опережают взрослых по количеству времени, которое они проводят в Интернете.</a:t>
            </a: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В возрасте между 8 и 13 годами дети составляют половину общего числа пользователей Интернета</a:t>
            </a:r>
            <a:endParaRPr kumimoji="0" lang="ru-RU" sz="1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Более 90% подростков 8-16 лет сталкивались с порнографией в сети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44 % детей, регулярно использующих Интернет, хоть один раз подвергались сексуальным домогательствам при виртуальном общении</a:t>
            </a: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11 % подверглись этому несколько раз.</a:t>
            </a:r>
            <a:endParaRPr kumimoji="0" lang="ru-RU" sz="1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4" descr="1faeff22e4ff5c31881c4864d9fffdf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48200" y="2717800"/>
            <a:ext cx="4038600" cy="2289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Глобальная сеть играет в жизни детей большую роль</a:t>
            </a:r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14.5 % детей назначали встречи с незнакомцами через Интернет.</a:t>
            </a: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10 % из них ходили на встречи в одиночку, а 7 % никому не сообщили, что с кем-то встречаются. </a:t>
            </a:r>
            <a:endParaRPr kumimoji="0" lang="ru-RU" sz="1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38% детей просматривают страницы о насилии</a:t>
            </a: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ru-RU" sz="1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16% детей просматривают страницы с расистским содержимым</a:t>
            </a: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Согласно исследованию, проведенному в 2006 году в Польше, почти </a:t>
            </a: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1/3 родителей (28,4%) не осознает опасностей</a:t>
            </a: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с которыми могут встретиться их дети в Интернете</a:t>
            </a: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13" descr="iStock_000017700197X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48200" y="2522538"/>
            <a:ext cx="4038600" cy="267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1. Системы мгновенного обмена сообщениями</a:t>
            </a:r>
            <a:r>
              <a:rPr kumimoji="0" lang="ru-RU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3" name="Picture 16" descr="1257103250_msn-messeng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28713" y="1600200"/>
            <a:ext cx="2693987" cy="2185988"/>
          </a:xfrm>
          <a:prstGeom prst="rect">
            <a:avLst/>
          </a:prstGeom>
        </p:spPr>
      </p:pic>
      <p:pic>
        <p:nvPicPr>
          <p:cNvPr id="4" name="Picture 13" descr="ic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2763" y="3938588"/>
            <a:ext cx="3925887" cy="2187575"/>
          </a:xfrm>
          <a:prstGeom prst="rect">
            <a:avLst/>
          </a:prstGeom>
        </p:spPr>
      </p:pic>
      <p:sp>
        <p:nvSpPr>
          <p:cNvPr id="5" name="Rectangle 17"/>
          <p:cNvSpPr txBox="1">
            <a:spLocks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Основные опасности: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Обман детей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Педофилы часто используют эти программы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Инфицирование вирусами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Научите детей не называть своих личных данных незнакомым людям!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706</Words>
  <Application>Microsoft Office PowerPoint</Application>
  <PresentationFormat>Экран (4:3)</PresentationFormat>
  <Paragraphs>91</Paragraphs>
  <Slides>35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Тема Office</vt:lpstr>
      <vt:lpstr>Слайд Microsoft Office PowerPoint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полина</dc:creator>
  <cp:lastModifiedBy>полина</cp:lastModifiedBy>
  <cp:revision>3</cp:revision>
  <dcterms:created xsi:type="dcterms:W3CDTF">2013-12-01T19:17:14Z</dcterms:created>
  <dcterms:modified xsi:type="dcterms:W3CDTF">2013-12-01T19:40:54Z</dcterms:modified>
</cp:coreProperties>
</file>